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7" r:id="rId2"/>
    <p:sldId id="258" r:id="rId3"/>
    <p:sldId id="272" r:id="rId4"/>
    <p:sldId id="266" r:id="rId5"/>
    <p:sldId id="259" r:id="rId6"/>
    <p:sldId id="271" r:id="rId7"/>
    <p:sldId id="263" r:id="rId8"/>
    <p:sldId id="268" r:id="rId9"/>
    <p:sldId id="264" r:id="rId10"/>
    <p:sldId id="267" r:id="rId11"/>
    <p:sldId id="269" r:id="rId12"/>
    <p:sldId id="270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2F7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image" Target="../media/image8.wmf"/><Relationship Id="rId7" Type="http://schemas.openxmlformats.org/officeDocument/2006/relationships/image" Target="../media/image12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6" Type="http://schemas.openxmlformats.org/officeDocument/2006/relationships/image" Target="../media/image11.wmf"/><Relationship Id="rId5" Type="http://schemas.openxmlformats.org/officeDocument/2006/relationships/image" Target="../media/image10.wmf"/><Relationship Id="rId4" Type="http://schemas.openxmlformats.org/officeDocument/2006/relationships/image" Target="../media/image9.wmf"/><Relationship Id="rId9" Type="http://schemas.openxmlformats.org/officeDocument/2006/relationships/image" Target="../media/image14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4" Type="http://schemas.openxmlformats.org/officeDocument/2006/relationships/image" Target="../media/image2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A88A46-93DF-4F5F-B7E0-E625E4CC303F}" type="datetimeFigureOut">
              <a:rPr lang="en-US" smtClean="0"/>
              <a:t>3/31/2019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59A124-A1C3-449F-9094-D50624B7F7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3794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51150BD-9B37-48DE-B55A-CBEAFE3AE3EA}" type="slidenum">
              <a:rPr lang="en-US"/>
              <a:pPr/>
              <a:t>2</a:t>
            </a:fld>
            <a:endParaRPr lang="en-US"/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vi-VN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78340EE-BFCA-4702-B4DE-D56F085A1FE2}" type="slidenum">
              <a:rPr lang="en-US"/>
              <a:pPr/>
              <a:t>4</a:t>
            </a:fld>
            <a:endParaRPr lang="en-US"/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vi-VN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59A124-A1C3-449F-9094-D50624B7F7B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9371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2CC7CB0-11EC-423F-B59F-F976573A1FBA}" type="slidenum">
              <a:rPr lang="en-US"/>
              <a:pPr/>
              <a:t>12</a:t>
            </a:fld>
            <a:endParaRPr lang="en-US"/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vi-V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E5348-19EC-4BE3-ADB5-C68B0B8B78FE}" type="datetimeFigureOut">
              <a:rPr lang="en-US" smtClean="0"/>
              <a:t>3/31/2019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B3F80-8EB6-4B88-BA97-B7FF7368E2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1030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E5348-19EC-4BE3-ADB5-C68B0B8B78FE}" type="datetimeFigureOut">
              <a:rPr lang="en-US" smtClean="0"/>
              <a:t>3/31/2019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B3F80-8EB6-4B88-BA97-B7FF7368E2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5145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E5348-19EC-4BE3-ADB5-C68B0B8B78FE}" type="datetimeFigureOut">
              <a:rPr lang="en-US" smtClean="0"/>
              <a:t>3/31/2019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B3F80-8EB6-4B88-BA97-B7FF7368E2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8544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C8F828E1-CE5C-4C3C-AE30-6F03A6C445D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0631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E5348-19EC-4BE3-ADB5-C68B0B8B78FE}" type="datetimeFigureOut">
              <a:rPr lang="en-US" smtClean="0"/>
              <a:t>3/31/2019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B3F80-8EB6-4B88-BA97-B7FF7368E2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2200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E5348-19EC-4BE3-ADB5-C68B0B8B78FE}" type="datetimeFigureOut">
              <a:rPr lang="en-US" smtClean="0"/>
              <a:t>3/31/2019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B3F80-8EB6-4B88-BA97-B7FF7368E2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3059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E5348-19EC-4BE3-ADB5-C68B0B8B78FE}" type="datetimeFigureOut">
              <a:rPr lang="en-US" smtClean="0"/>
              <a:t>3/31/2019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B3F80-8EB6-4B88-BA97-B7FF7368E2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2030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E5348-19EC-4BE3-ADB5-C68B0B8B78FE}" type="datetimeFigureOut">
              <a:rPr lang="en-US" smtClean="0"/>
              <a:t>3/31/2019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B3F80-8EB6-4B88-BA97-B7FF7368E2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7995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E5348-19EC-4BE3-ADB5-C68B0B8B78FE}" type="datetimeFigureOut">
              <a:rPr lang="en-US" smtClean="0"/>
              <a:t>3/31/2019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B3F80-8EB6-4B88-BA97-B7FF7368E2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949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E5348-19EC-4BE3-ADB5-C68B0B8B78FE}" type="datetimeFigureOut">
              <a:rPr lang="en-US" smtClean="0"/>
              <a:t>3/31/2019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B3F80-8EB6-4B88-BA97-B7FF7368E2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6322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E5348-19EC-4BE3-ADB5-C68B0B8B78FE}" type="datetimeFigureOut">
              <a:rPr lang="en-US" smtClean="0"/>
              <a:t>3/31/2019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B3F80-8EB6-4B88-BA97-B7FF7368E2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8214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E5348-19EC-4BE3-ADB5-C68B0B8B78FE}" type="datetimeFigureOut">
              <a:rPr lang="en-US" smtClean="0"/>
              <a:t>3/31/2019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B3F80-8EB6-4B88-BA97-B7FF7368E2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2513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AE5348-19EC-4BE3-ADB5-C68B0B8B78FE}" type="datetimeFigureOut">
              <a:rPr lang="en-US" smtClean="0"/>
              <a:t>3/31/2019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2B3F80-8EB6-4B88-BA97-B7FF7368E2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0546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9.bin"/><Relationship Id="rId3" Type="http://schemas.openxmlformats.org/officeDocument/2006/relationships/image" Target="../media/image2.png"/><Relationship Id="rId7" Type="http://schemas.openxmlformats.org/officeDocument/2006/relationships/image" Target="../media/image19.w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8.bin"/><Relationship Id="rId11" Type="http://schemas.openxmlformats.org/officeDocument/2006/relationships/image" Target="../media/image21.wmf"/><Relationship Id="rId5" Type="http://schemas.openxmlformats.org/officeDocument/2006/relationships/image" Target="../media/image18.wmf"/><Relationship Id="rId10" Type="http://schemas.openxmlformats.org/officeDocument/2006/relationships/oleObject" Target="../embeddings/oleObject20.bin"/><Relationship Id="rId4" Type="http://schemas.openxmlformats.org/officeDocument/2006/relationships/oleObject" Target="../embeddings/oleObject17.bin"/><Relationship Id="rId9" Type="http://schemas.openxmlformats.org/officeDocument/2006/relationships/image" Target="../media/image20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2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5.gif"/><Relationship Id="rId5" Type="http://schemas.openxmlformats.org/officeDocument/2006/relationships/image" Target="../media/image24.gif"/><Relationship Id="rId4" Type="http://schemas.openxmlformats.org/officeDocument/2006/relationships/image" Target="../media/image2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notesSlide" Target="../notesSlides/notesSlide3.xml"/><Relationship Id="rId7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4.wmf"/><Relationship Id="rId4" Type="http://schemas.openxmlformats.org/officeDocument/2006/relationships/oleObject" Target="../embeddings/oleObject3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13" Type="http://schemas.openxmlformats.org/officeDocument/2006/relationships/image" Target="../media/image10.wmf"/><Relationship Id="rId18" Type="http://schemas.openxmlformats.org/officeDocument/2006/relationships/oleObject" Target="../embeddings/oleObject12.bin"/><Relationship Id="rId3" Type="http://schemas.openxmlformats.org/officeDocument/2006/relationships/image" Target="../media/image2.png"/><Relationship Id="rId21" Type="http://schemas.openxmlformats.org/officeDocument/2006/relationships/image" Target="../media/image14.wmf"/><Relationship Id="rId7" Type="http://schemas.openxmlformats.org/officeDocument/2006/relationships/image" Target="../media/image7.wmf"/><Relationship Id="rId12" Type="http://schemas.openxmlformats.org/officeDocument/2006/relationships/oleObject" Target="../embeddings/oleObject9.bin"/><Relationship Id="rId17" Type="http://schemas.openxmlformats.org/officeDocument/2006/relationships/image" Target="../media/image12.wmf"/><Relationship Id="rId2" Type="http://schemas.openxmlformats.org/officeDocument/2006/relationships/slideLayout" Target="../slideLayouts/slideLayout4.xml"/><Relationship Id="rId16" Type="http://schemas.openxmlformats.org/officeDocument/2006/relationships/oleObject" Target="../embeddings/oleObject11.bin"/><Relationship Id="rId20" Type="http://schemas.openxmlformats.org/officeDocument/2006/relationships/oleObject" Target="../embeddings/oleObject13.bin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6.bin"/><Relationship Id="rId11" Type="http://schemas.openxmlformats.org/officeDocument/2006/relationships/image" Target="../media/image9.wmf"/><Relationship Id="rId5" Type="http://schemas.openxmlformats.org/officeDocument/2006/relationships/image" Target="../media/image6.wmf"/><Relationship Id="rId15" Type="http://schemas.openxmlformats.org/officeDocument/2006/relationships/image" Target="../media/image11.wmf"/><Relationship Id="rId10" Type="http://schemas.openxmlformats.org/officeDocument/2006/relationships/oleObject" Target="../embeddings/oleObject8.bin"/><Relationship Id="rId19" Type="http://schemas.openxmlformats.org/officeDocument/2006/relationships/image" Target="../media/image13.wmf"/><Relationship Id="rId4" Type="http://schemas.openxmlformats.org/officeDocument/2006/relationships/oleObject" Target="../embeddings/oleObject5.bin"/><Relationship Id="rId9" Type="http://schemas.openxmlformats.org/officeDocument/2006/relationships/image" Target="../media/image8.wmf"/><Relationship Id="rId14" Type="http://schemas.openxmlformats.org/officeDocument/2006/relationships/oleObject" Target="../embeddings/oleObject10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1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5.bin"/><Relationship Id="rId5" Type="http://schemas.openxmlformats.org/officeDocument/2006/relationships/image" Target="../media/image15.wmf"/><Relationship Id="rId4" Type="http://schemas.openxmlformats.org/officeDocument/2006/relationships/oleObject" Target="../embeddings/oleObject14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7.wmf"/><Relationship Id="rId4" Type="http://schemas.openxmlformats.org/officeDocument/2006/relationships/oleObject" Target="../embeddings/oleObject16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4456556_0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1600200" y="324643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en-US"/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3352800" y="327660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en-US"/>
          </a:p>
        </p:txBody>
      </p:sp>
      <p:sp>
        <p:nvSpPr>
          <p:cNvPr id="4101" name="WordArt 5"/>
          <p:cNvSpPr>
            <a:spLocks noChangeArrowheads="1" noChangeShapeType="1" noTextEdit="1"/>
          </p:cNvSpPr>
          <p:nvPr/>
        </p:nvSpPr>
        <p:spPr bwMode="auto">
          <a:xfrm>
            <a:off x="215900" y="1031875"/>
            <a:ext cx="8629650" cy="53340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spcFirstLastPara="1" wrap="none" fromWordArt="1">
            <a:prstTxWarp prst="textArchUp">
              <a:avLst>
                <a:gd name="adj" fmla="val 11341428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3300"/>
                    </a:gs>
                    <a:gs pos="100000">
                      <a:schemeClr val="folHlink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CHÀO MỪNG QUÝ THẦY CÔ ĐẾN DỰ GIỜ</a:t>
            </a:r>
          </a:p>
        </p:txBody>
      </p:sp>
      <p:sp>
        <p:nvSpPr>
          <p:cNvPr id="4102" name="WordArt 6"/>
          <p:cNvSpPr>
            <a:spLocks noChangeArrowheads="1" noChangeShapeType="1" noTextEdit="1"/>
          </p:cNvSpPr>
          <p:nvPr/>
        </p:nvSpPr>
        <p:spPr bwMode="auto">
          <a:xfrm>
            <a:off x="2590800" y="2176463"/>
            <a:ext cx="4343400" cy="1785937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TopLeft"/>
              <a:lightRig rig="legacyFlat3" dir="t"/>
            </a:scene3d>
            <a:sp3d extrusionH="430200" prstMaterial="legacyMatte">
              <a:extrusionClr>
                <a:srgbClr val="FF3300"/>
              </a:extrusionClr>
            </a:sp3d>
          </a:bodyPr>
          <a:lstStyle/>
          <a:p>
            <a:pPr algn="ctr"/>
            <a:r>
              <a:rPr lang="en-US" sz="3200" kern="10" dirty="0">
                <a:ln w="12700">
                  <a:round/>
                  <a:headEnd/>
                  <a:tailEnd/>
                </a:ln>
                <a:solidFill>
                  <a:srgbClr val="FF3300">
                    <a:alpha val="50000"/>
                  </a:srgbClr>
                </a:solidFill>
                <a:latin typeface="Times New Roman"/>
                <a:cs typeface="Times New Roman"/>
              </a:rPr>
              <a:t>ĐẠI SỐ 9</a:t>
            </a:r>
          </a:p>
        </p:txBody>
      </p:sp>
      <p:sp>
        <p:nvSpPr>
          <p:cNvPr id="2" name="Rectangle 1"/>
          <p:cNvSpPr/>
          <p:nvPr/>
        </p:nvSpPr>
        <p:spPr>
          <a:xfrm>
            <a:off x="1411905" y="5371257"/>
            <a:ext cx="6320192" cy="76944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THCS Long </a:t>
            </a:r>
            <a:r>
              <a:rPr lang="en-US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Biên</a:t>
            </a:r>
            <a:endParaRPr lang="en-US" sz="4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06403" y="4525189"/>
            <a:ext cx="6048644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000" b="0" cap="none" spc="0" dirty="0" smtClean="0">
                <a:ln w="0"/>
                <a:solidFill>
                  <a:srgbClr val="FF0000"/>
                </a:solidFill>
                <a:effectLst>
                  <a:reflection blurRad="6350" stA="53000" endA="300" endPos="35500" dir="5400000" sy="-90000" algn="bl" rotWithShape="0"/>
                </a:effectLst>
              </a:rPr>
              <a:t>GV: </a:t>
            </a:r>
            <a:r>
              <a:rPr lang="en-US" sz="4000" b="0" cap="none" spc="0" dirty="0" err="1" smtClean="0">
                <a:ln w="0"/>
                <a:solidFill>
                  <a:srgbClr val="FF0000"/>
                </a:solidFill>
                <a:effectLst>
                  <a:reflection blurRad="6350" stA="53000" endA="300" endPos="35500" dir="5400000" sy="-90000" algn="bl" rotWithShape="0"/>
                </a:effectLst>
              </a:rPr>
              <a:t>Nguyễn</a:t>
            </a:r>
            <a:r>
              <a:rPr lang="en-US" sz="4000" b="0" cap="none" spc="0" dirty="0" smtClean="0">
                <a:ln w="0"/>
                <a:solidFill>
                  <a:srgbClr val="FF0000"/>
                </a:solidFill>
                <a:effectLst>
                  <a:reflection blurRad="6350" stA="53000" endA="300" endPos="35500" dir="5400000" sy="-90000" algn="bl" rotWithShape="0"/>
                </a:effectLst>
              </a:rPr>
              <a:t> </a:t>
            </a:r>
            <a:r>
              <a:rPr lang="en-US" sz="4000" b="0" cap="none" spc="0" dirty="0" err="1" smtClean="0">
                <a:ln w="0"/>
                <a:solidFill>
                  <a:srgbClr val="FF0000"/>
                </a:solidFill>
                <a:effectLst>
                  <a:reflection blurRad="6350" stA="53000" endA="300" endPos="35500" dir="5400000" sy="-90000" algn="bl" rotWithShape="0"/>
                </a:effectLst>
              </a:rPr>
              <a:t>Thị</a:t>
            </a:r>
            <a:r>
              <a:rPr lang="en-US" sz="4000" b="0" cap="none" spc="0" dirty="0" smtClean="0">
                <a:ln w="0"/>
                <a:solidFill>
                  <a:srgbClr val="FF0000"/>
                </a:solidFill>
                <a:effectLst>
                  <a:reflection blurRad="6350" stA="53000" endA="300" endPos="35500" dir="5400000" sy="-90000" algn="bl" rotWithShape="0"/>
                </a:effectLst>
              </a:rPr>
              <a:t> </a:t>
            </a:r>
            <a:r>
              <a:rPr lang="en-US" sz="4000" b="0" cap="none" spc="0" dirty="0" err="1" smtClean="0">
                <a:ln w="0"/>
                <a:solidFill>
                  <a:srgbClr val="FF0000"/>
                </a:solidFill>
                <a:effectLst>
                  <a:reflection blurRad="6350" stA="53000" endA="300" endPos="35500" dir="5400000" sy="-90000" algn="bl" rotWithShape="0"/>
                </a:effectLst>
              </a:rPr>
              <a:t>Thanh</a:t>
            </a:r>
            <a:r>
              <a:rPr lang="en-US" sz="4000" b="0" cap="none" spc="0" dirty="0" smtClean="0">
                <a:ln w="0"/>
                <a:solidFill>
                  <a:srgbClr val="FF0000"/>
                </a:solidFill>
                <a:effectLst>
                  <a:reflection blurRad="6350" stA="53000" endA="300" endPos="35500" dir="5400000" sy="-90000" algn="bl" rotWithShape="0"/>
                </a:effectLst>
              </a:rPr>
              <a:t> </a:t>
            </a:r>
            <a:r>
              <a:rPr lang="en-US" sz="4000" b="0" cap="none" spc="0" dirty="0" err="1" smtClean="0">
                <a:ln w="0"/>
                <a:solidFill>
                  <a:srgbClr val="FF0000"/>
                </a:solidFill>
                <a:effectLst>
                  <a:reflection blurRad="6350" stA="53000" endA="300" endPos="35500" dir="5400000" sy="-90000" algn="bl" rotWithShape="0"/>
                </a:effectLst>
              </a:rPr>
              <a:t>Thúy</a:t>
            </a:r>
            <a:r>
              <a:rPr lang="en-US" sz="4000" b="0" cap="none" spc="0" dirty="0" smtClean="0">
                <a:ln w="0"/>
                <a:solidFill>
                  <a:srgbClr val="FF0000"/>
                </a:solidFill>
                <a:effectLst>
                  <a:reflection blurRad="6350" stA="53000" endA="300" endPos="35500" dir="5400000" sy="-90000" algn="bl" rotWithShape="0"/>
                </a:effectLst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546552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Frames PPT 01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Rectangle 17"/>
          <p:cNvSpPr/>
          <p:nvPr/>
        </p:nvSpPr>
        <p:spPr>
          <a:xfrm>
            <a:off x="3276600" y="152400"/>
            <a:ext cx="2337499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0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US" sz="4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dụng</a:t>
            </a:r>
            <a:endParaRPr lang="en-US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WordArt 7"/>
          <p:cNvSpPr>
            <a:spLocks noChangeArrowheads="1" noChangeShapeType="1" noTextEdit="1"/>
          </p:cNvSpPr>
          <p:nvPr/>
        </p:nvSpPr>
        <p:spPr bwMode="auto">
          <a:xfrm>
            <a:off x="457200" y="773042"/>
            <a:ext cx="914400" cy="293757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400" b="1" kern="10" dirty="0" smtClean="0"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36/56</a:t>
            </a:r>
            <a:endParaRPr lang="en-US" sz="2400" b="1" kern="10" dirty="0">
              <a:gradFill rotWithShape="0">
                <a:gsLst>
                  <a:gs pos="0">
                    <a:srgbClr val="FFFF00"/>
                  </a:gs>
                  <a:gs pos="100000">
                    <a:srgbClr val="FF9933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algn="ctr" rotWithShape="0">
                  <a:srgbClr val="C0C0C0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511712" y="728039"/>
            <a:ext cx="381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trình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81037" y="1214735"/>
            <a:ext cx="3657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a) (3x</a:t>
            </a:r>
            <a:r>
              <a:rPr lang="en-US" sz="24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– 5x + 1)(x</a:t>
            </a:r>
            <a:r>
              <a:rPr lang="en-US" sz="24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- 4) = 0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09600" y="1671935"/>
            <a:ext cx="5715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Symbol"/>
              </a:rPr>
              <a:t>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3x</a:t>
            </a:r>
            <a:r>
              <a:rPr lang="en-US" sz="24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– 5x + 1 = 0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x</a:t>
            </a:r>
            <a:r>
              <a:rPr lang="en-US" sz="24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- 4 = 0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00938" y="2133600"/>
            <a:ext cx="4090099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* 3x</a:t>
            </a:r>
            <a:r>
              <a:rPr lang="en-US" sz="24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– 5x + 1 = 0 (1)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 = 3; b = -5; c = 1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Symbol"/>
              </a:rPr>
              <a:t> = b</a:t>
            </a:r>
            <a:r>
              <a:rPr lang="en-US" sz="2400" baseline="30000" dirty="0" smtClean="0">
                <a:latin typeface="Times New Roman" pitchFamily="18" charset="0"/>
                <a:cs typeface="Times New Roman" pitchFamily="18" charset="0"/>
                <a:sym typeface="Symbol"/>
              </a:rPr>
              <a:t>2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Symbol"/>
              </a:rPr>
              <a:t> – 4ac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= (-5)</a:t>
            </a:r>
            <a:r>
              <a:rPr lang="en-US" sz="24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- 4.3.1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= 13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Symbol"/>
              </a:rPr>
              <a:t> &gt; 0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nên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phương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trình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Symbol"/>
              </a:rPr>
              <a:t> (1)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có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hai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nghiệm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phân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biệt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là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Symbol"/>
              </a:rPr>
              <a:t>: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79183942"/>
              </p:ext>
            </p:extLst>
          </p:nvPr>
        </p:nvGraphicFramePr>
        <p:xfrm>
          <a:off x="533400" y="4821238"/>
          <a:ext cx="4283075" cy="817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91" name="Equation" r:id="rId4" imgW="2806560" imgH="495000" progId="Equation.DSMT4">
                  <p:embed/>
                </p:oleObj>
              </mc:Choice>
              <mc:Fallback>
                <p:oleObj name="Equation" r:id="rId4" imgW="2806560" imgH="4950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33400" y="4821238"/>
                        <a:ext cx="4283075" cy="8175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06553476"/>
              </p:ext>
            </p:extLst>
          </p:nvPr>
        </p:nvGraphicFramePr>
        <p:xfrm>
          <a:off x="555625" y="5583238"/>
          <a:ext cx="4302125" cy="817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92" name="Equation" r:id="rId6" imgW="2819160" imgH="495000" progId="Equation.DSMT4">
                  <p:embed/>
                </p:oleObj>
              </mc:Choice>
              <mc:Fallback>
                <p:oleObj name="Equation" r:id="rId6" imgW="2819160" imgH="4950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5625" y="5583238"/>
                        <a:ext cx="4302125" cy="817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486400" y="1752600"/>
            <a:ext cx="2133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* x</a:t>
            </a:r>
            <a:r>
              <a:rPr lang="en-US" sz="24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– 4 = 0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Symbol"/>
              </a:rPr>
              <a:t> x</a:t>
            </a:r>
            <a:r>
              <a:rPr lang="en-US" sz="2400" baseline="30000" dirty="0" smtClean="0">
                <a:latin typeface="Times New Roman" pitchFamily="18" charset="0"/>
                <a:cs typeface="Times New Roman" pitchFamily="18" charset="0"/>
                <a:sym typeface="Symbol"/>
              </a:rPr>
              <a:t>2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Symbol"/>
              </a:rPr>
              <a:t> = 4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Symbol"/>
              </a:rPr>
              <a:t> x =  2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029200" y="2895600"/>
            <a:ext cx="3810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Vậy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4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nghiệm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143500" y="4491335"/>
            <a:ext cx="20193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= -2; x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= 2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4953000" y="1671935"/>
            <a:ext cx="70056" cy="488126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5485964"/>
              </p:ext>
            </p:extLst>
          </p:nvPr>
        </p:nvGraphicFramePr>
        <p:xfrm>
          <a:off x="5181600" y="3770610"/>
          <a:ext cx="1512888" cy="796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93" name="Equation" r:id="rId8" imgW="990360" imgH="482400" progId="Equation.DSMT4">
                  <p:embed/>
                </p:oleObj>
              </mc:Choice>
              <mc:Fallback>
                <p:oleObj name="Equation" r:id="rId8" imgW="990360" imgH="4824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1600" y="3770610"/>
                        <a:ext cx="1512888" cy="796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66791810"/>
              </p:ext>
            </p:extLst>
          </p:nvPr>
        </p:nvGraphicFramePr>
        <p:xfrm>
          <a:off x="6775450" y="3729335"/>
          <a:ext cx="1530350" cy="796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94" name="Equation" r:id="rId10" imgW="1002960" imgH="482400" progId="Equation.DSMT4">
                  <p:embed/>
                </p:oleObj>
              </mc:Choice>
              <mc:Fallback>
                <p:oleObj name="Equation" r:id="rId10" imgW="1002960" imgH="4824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75450" y="3729335"/>
                        <a:ext cx="1530350" cy="796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3004977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3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" grpId="0"/>
      <p:bldP spid="21" grpId="0"/>
      <p:bldP spid="22" grpId="0"/>
      <p:bldP spid="23" grpId="0"/>
      <p:bldP spid="5" grpId="0"/>
      <p:bldP spid="27" grpId="0"/>
      <p:bldP spid="2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Frames PPT 0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483" name="AutoShape 3"/>
          <p:cNvSpPr>
            <a:spLocks noChangeArrowheads="1"/>
          </p:cNvSpPr>
          <p:nvPr/>
        </p:nvSpPr>
        <p:spPr bwMode="auto">
          <a:xfrm>
            <a:off x="457200" y="2209800"/>
            <a:ext cx="8229600" cy="2590800"/>
          </a:xfrm>
          <a:prstGeom prst="flowChartAlternateProcess">
            <a:avLst/>
          </a:prstGeom>
          <a:solidFill>
            <a:srgbClr val="FFFF00"/>
          </a:solidFill>
          <a:ln w="57150">
            <a:solidFill>
              <a:schemeClr val="accent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768350" y="2362200"/>
            <a:ext cx="7772400" cy="2360612"/>
          </a:xfrm>
        </p:spPr>
        <p:txBody>
          <a:bodyPr/>
          <a:lstStyle/>
          <a:p>
            <a:pPr>
              <a:buFontTx/>
              <a:buNone/>
            </a:pPr>
            <a:r>
              <a:rPr lang="en-US" sz="2800" b="1" dirty="0">
                <a:latin typeface="Times New Roman" pitchFamily="18" charset="0"/>
              </a:rPr>
              <a:t>1/ </a:t>
            </a:r>
            <a:r>
              <a:rPr lang="en-US" sz="2800" b="1" dirty="0" err="1">
                <a:latin typeface="Times New Roman" pitchFamily="18" charset="0"/>
              </a:rPr>
              <a:t>Xem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lại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cách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giải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phương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trình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trùng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phương</a:t>
            </a:r>
            <a:r>
              <a:rPr lang="en-US" sz="2800" b="1" dirty="0">
                <a:latin typeface="Times New Roman" pitchFamily="18" charset="0"/>
              </a:rPr>
              <a:t>, </a:t>
            </a:r>
            <a:r>
              <a:rPr lang="en-US" sz="2800" b="1" dirty="0" err="1">
                <a:latin typeface="Times New Roman" pitchFamily="18" charset="0"/>
              </a:rPr>
              <a:t>phương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trình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chứa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ẩn</a:t>
            </a:r>
            <a:r>
              <a:rPr lang="en-US" sz="2800" b="1" dirty="0">
                <a:latin typeface="Times New Roman" pitchFamily="18" charset="0"/>
              </a:rPr>
              <a:t> ở </a:t>
            </a:r>
            <a:r>
              <a:rPr lang="en-US" sz="2800" b="1" dirty="0" err="1">
                <a:latin typeface="Times New Roman" pitchFamily="18" charset="0"/>
              </a:rPr>
              <a:t>mẫu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thức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và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phương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trình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tích</a:t>
            </a:r>
            <a:r>
              <a:rPr lang="en-US" sz="2800" b="1" dirty="0">
                <a:latin typeface="Times New Roman" pitchFamily="18" charset="0"/>
              </a:rPr>
              <a:t>.</a:t>
            </a:r>
          </a:p>
          <a:p>
            <a:pPr>
              <a:buFontTx/>
              <a:buNone/>
            </a:pPr>
            <a:r>
              <a:rPr lang="en-US" sz="2800" b="1" dirty="0">
                <a:latin typeface="Times New Roman" pitchFamily="18" charset="0"/>
              </a:rPr>
              <a:t>2/ </a:t>
            </a:r>
            <a:r>
              <a:rPr lang="en-US" sz="2800" b="1" dirty="0" err="1">
                <a:latin typeface="Times New Roman" pitchFamily="18" charset="0"/>
              </a:rPr>
              <a:t>Vận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dụng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các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bước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giải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</a:rPr>
              <a:t>vào</a:t>
            </a:r>
            <a:r>
              <a:rPr lang="en-US" sz="2800" b="1" dirty="0" smtClean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thực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hiện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tương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tự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như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các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ví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dụ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để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giải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các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bài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tập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còn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lại</a:t>
            </a:r>
            <a:r>
              <a:rPr lang="en-US" sz="2800" b="1" dirty="0">
                <a:latin typeface="Times New Roman" pitchFamily="18" charset="0"/>
              </a:rPr>
              <a:t>.</a:t>
            </a:r>
          </a:p>
        </p:txBody>
      </p:sp>
      <p:pic>
        <p:nvPicPr>
          <p:cNvPr id="20485" name="Picture 5" descr="Water lilie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533400"/>
            <a:ext cx="7620000" cy="1104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486" name="WordArt 6"/>
          <p:cNvSpPr>
            <a:spLocks noChangeArrowheads="1" noChangeShapeType="1" noTextEdit="1"/>
          </p:cNvSpPr>
          <p:nvPr/>
        </p:nvSpPr>
        <p:spPr bwMode="auto">
          <a:xfrm>
            <a:off x="1371600" y="762000"/>
            <a:ext cx="6477000" cy="79057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smtClean="0">
                <a:solidFill>
                  <a:schemeClr val="bg1"/>
                </a:solidFill>
                <a:effectLst>
                  <a:outerShdw sy="50000" kx="2453608" rotWithShape="0">
                    <a:srgbClr val="C0C0C0">
                      <a:alpha val="50000"/>
                    </a:srgbClr>
                  </a:outerShdw>
                </a:effectLst>
                <a:latin typeface="Times New Roman"/>
                <a:cs typeface="Times New Roman"/>
              </a:rPr>
              <a:t>TÌM TÒI MỞ RỘNG (ở </a:t>
            </a:r>
            <a:r>
              <a:rPr lang="en-US" sz="3600" kern="10" dirty="0" err="1" smtClean="0">
                <a:solidFill>
                  <a:schemeClr val="bg1"/>
                </a:solidFill>
                <a:effectLst>
                  <a:outerShdw sy="50000" kx="2453608" rotWithShape="0">
                    <a:srgbClr val="C0C0C0">
                      <a:alpha val="50000"/>
                    </a:srgbClr>
                  </a:outerShdw>
                </a:effectLst>
                <a:latin typeface="Times New Roman"/>
                <a:cs typeface="Times New Roman"/>
              </a:rPr>
              <a:t>nhà</a:t>
            </a:r>
            <a:r>
              <a:rPr lang="en-US" sz="3600" kern="10" dirty="0" smtClean="0">
                <a:solidFill>
                  <a:schemeClr val="bg1"/>
                </a:solidFill>
                <a:effectLst>
                  <a:outerShdw sy="50000" kx="2453608" rotWithShape="0">
                    <a:srgbClr val="C0C0C0">
                      <a:alpha val="50000"/>
                    </a:srgbClr>
                  </a:outerShdw>
                </a:effectLst>
                <a:latin typeface="Times New Roman"/>
                <a:cs typeface="Times New Roman"/>
              </a:rPr>
              <a:t>)</a:t>
            </a:r>
            <a:endParaRPr lang="en-US" sz="3600" kern="10" dirty="0">
              <a:solidFill>
                <a:schemeClr val="bg1"/>
              </a:solidFill>
              <a:effectLst>
                <a:outerShdw sy="50000" kx="2453608" rotWithShape="0">
                  <a:srgbClr val="C0C0C0">
                    <a:alpha val="5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89856148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Frames PPT 01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07" name="Picture 3" descr="Frames PPT 01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152400" y="1608138"/>
            <a:ext cx="8991600" cy="2287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n-US" sz="4800">
                <a:solidFill>
                  <a:srgbClr val="990000"/>
                </a:solidFill>
                <a:latin typeface="Times New Roman" pitchFamily="18" charset="0"/>
                <a:cs typeface="Arial" charset="0"/>
              </a:rPr>
              <a:t>XIN CHÂN THÀNH CẢM ƠN CÁC THẦY CÔ GIÁO VÀ CÁC EM HỌC SINH</a:t>
            </a:r>
            <a:r>
              <a:rPr lang="en-US" sz="4800">
                <a:solidFill>
                  <a:srgbClr val="990000"/>
                </a:solidFill>
                <a:latin typeface=".VnTimeH" pitchFamily="34" charset="0"/>
                <a:cs typeface="Arial" charset="0"/>
              </a:rPr>
              <a:t> </a:t>
            </a:r>
          </a:p>
        </p:txBody>
      </p:sp>
      <p:pic>
        <p:nvPicPr>
          <p:cNvPr id="21509" name="Picture 5" descr="SPARKLES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2963" y="2895600"/>
            <a:ext cx="612775" cy="771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10" name="Picture 6" descr="4554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04800"/>
            <a:ext cx="762000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11" name="Picture 7" descr="4554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304800"/>
            <a:ext cx="731838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12" name="Picture 8" descr="A1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4124325"/>
            <a:ext cx="4343400" cy="738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13" name="Picture 9" descr="SPARKLES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914400"/>
            <a:ext cx="612775" cy="771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14" name="Picture 10" descr="SPARKLES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8163" y="990600"/>
            <a:ext cx="612775" cy="771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15" name="Picture 11" descr="SPARKLES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2288" y="3748088"/>
            <a:ext cx="612775" cy="771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16" name="Picture 12" descr="SPARKLES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7988" y="1028700"/>
            <a:ext cx="612775" cy="771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17" name="Picture 13" descr="SPARKLES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7338" y="3871913"/>
            <a:ext cx="612775" cy="771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18" name="Picture 14" descr="SPARKLES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7675" y="5029200"/>
            <a:ext cx="612775" cy="771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19" name="Picture 15" descr="SPARKLES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963" y="5562600"/>
            <a:ext cx="612775" cy="771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20" name="Picture 16" descr="SPARKLES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1963" y="5562600"/>
            <a:ext cx="612775" cy="771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303802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25000"/>
                                  </p:iterate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7" name="Picture 7" descr="Frames PPT 01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1371600" y="320675"/>
            <a:ext cx="6172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3200" b="1" u="sng" dirty="0" err="1" smtClean="0">
                <a:solidFill>
                  <a:srgbClr val="990000"/>
                </a:solidFill>
                <a:latin typeface="Times New Roman" pitchFamily="18" charset="0"/>
              </a:rPr>
              <a:t>Khởi</a:t>
            </a:r>
            <a:r>
              <a:rPr lang="en-US" sz="3200" b="1" u="sng" dirty="0" smtClean="0">
                <a:solidFill>
                  <a:srgbClr val="990000"/>
                </a:solidFill>
                <a:latin typeface="Times New Roman" pitchFamily="18" charset="0"/>
              </a:rPr>
              <a:t> </a:t>
            </a:r>
            <a:r>
              <a:rPr lang="en-US" sz="3200" b="1" u="sng" dirty="0" err="1" smtClean="0">
                <a:solidFill>
                  <a:srgbClr val="990000"/>
                </a:solidFill>
                <a:latin typeface="Times New Roman" pitchFamily="18" charset="0"/>
              </a:rPr>
              <a:t>động</a:t>
            </a:r>
            <a:endParaRPr lang="en-US" sz="2400" b="1" dirty="0">
              <a:latin typeface="Times New Roman" pitchFamily="18" charset="0"/>
            </a:endParaRP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4724400" y="2286000"/>
            <a:ext cx="2590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en-US"/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457200" y="1066800"/>
            <a:ext cx="8305800" cy="286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dirty="0" smtClean="0">
                <a:latin typeface="Times New Roman" pitchFamily="18" charset="0"/>
              </a:rPr>
              <a:t>1) </a:t>
            </a:r>
            <a:r>
              <a:rPr lang="en-US" sz="2400" dirty="0" err="1" smtClean="0">
                <a:latin typeface="Times New Roman" pitchFamily="18" charset="0"/>
              </a:rPr>
              <a:t>Xác</a:t>
            </a:r>
            <a:r>
              <a:rPr lang="en-US" sz="2400" dirty="0" smtClean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định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nghiệm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của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phương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trình</a:t>
            </a:r>
            <a:r>
              <a:rPr lang="en-US" sz="2400" dirty="0">
                <a:latin typeface="Times New Roman" pitchFamily="18" charset="0"/>
              </a:rPr>
              <a:t> ax</a:t>
            </a:r>
            <a:r>
              <a:rPr lang="en-US" sz="2400" baseline="30000" dirty="0">
                <a:latin typeface="Times New Roman" pitchFamily="18" charset="0"/>
              </a:rPr>
              <a:t>2</a:t>
            </a:r>
            <a:r>
              <a:rPr lang="en-US" sz="2400" dirty="0">
                <a:latin typeface="Times New Roman" pitchFamily="18" charset="0"/>
              </a:rPr>
              <a:t> + </a:t>
            </a:r>
            <a:r>
              <a:rPr lang="en-US" sz="2400" dirty="0" err="1">
                <a:latin typeface="Times New Roman" pitchFamily="18" charset="0"/>
              </a:rPr>
              <a:t>bx</a:t>
            </a:r>
            <a:r>
              <a:rPr lang="en-US" sz="2400" dirty="0">
                <a:latin typeface="Times New Roman" pitchFamily="18" charset="0"/>
              </a:rPr>
              <a:t> + c = 0 (a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≠ 0)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a + b + c = 0?</a:t>
            </a:r>
          </a:p>
          <a:p>
            <a:pPr algn="ctr">
              <a:spcBef>
                <a:spcPct val="50000"/>
              </a:spcBef>
            </a:pP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Áp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4x</a:t>
            </a:r>
            <a:r>
              <a:rPr lang="en-US" sz="2400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+ x – 5 = 0</a:t>
            </a:r>
          </a:p>
          <a:p>
            <a:pPr algn="ctr">
              <a:spcBef>
                <a:spcPct val="50000"/>
              </a:spcBef>
            </a:pPr>
            <a:r>
              <a:rPr lang="en-US" sz="2400" dirty="0" smtClean="0">
                <a:latin typeface="Times New Roman" pitchFamily="18" charset="0"/>
              </a:rPr>
              <a:t>2) </a:t>
            </a:r>
            <a:r>
              <a:rPr lang="en-US" sz="2400" dirty="0" err="1" smtClean="0">
                <a:latin typeface="Times New Roman" pitchFamily="18" charset="0"/>
              </a:rPr>
              <a:t>Xác</a:t>
            </a:r>
            <a:r>
              <a:rPr lang="en-US" sz="2400" dirty="0" smtClean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định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nghiệm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của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phương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trình</a:t>
            </a:r>
            <a:r>
              <a:rPr lang="en-US" sz="2400" dirty="0">
                <a:latin typeface="Times New Roman" pitchFamily="18" charset="0"/>
              </a:rPr>
              <a:t> ax</a:t>
            </a:r>
            <a:r>
              <a:rPr lang="en-US" sz="2400" baseline="30000" dirty="0">
                <a:latin typeface="Times New Roman" pitchFamily="18" charset="0"/>
              </a:rPr>
              <a:t>2</a:t>
            </a:r>
            <a:r>
              <a:rPr lang="en-US" sz="2400" dirty="0">
                <a:latin typeface="Times New Roman" pitchFamily="18" charset="0"/>
              </a:rPr>
              <a:t> + </a:t>
            </a:r>
            <a:r>
              <a:rPr lang="en-US" sz="2400" dirty="0" err="1">
                <a:latin typeface="Times New Roman" pitchFamily="18" charset="0"/>
              </a:rPr>
              <a:t>bx</a:t>
            </a:r>
            <a:r>
              <a:rPr lang="en-US" sz="2400" dirty="0">
                <a:latin typeface="Times New Roman" pitchFamily="18" charset="0"/>
              </a:rPr>
              <a:t> + c = 0 (a ≠ 0) </a:t>
            </a:r>
            <a:r>
              <a:rPr lang="en-US" sz="2400" dirty="0" err="1">
                <a:latin typeface="Times New Roman" pitchFamily="18" charset="0"/>
              </a:rPr>
              <a:t>khi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a – b + c = 0 ?</a:t>
            </a:r>
          </a:p>
          <a:p>
            <a:pPr algn="ctr">
              <a:spcBef>
                <a:spcPct val="50000"/>
              </a:spcBef>
            </a:pPr>
            <a:r>
              <a:rPr lang="en-US" sz="2400" dirty="0" err="1">
                <a:latin typeface="Times New Roman" pitchFamily="18" charset="0"/>
              </a:rPr>
              <a:t>Áp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dụng</a:t>
            </a:r>
            <a:r>
              <a:rPr lang="en-US" sz="2400" dirty="0">
                <a:latin typeface="Times New Roman" pitchFamily="18" charset="0"/>
              </a:rPr>
              <a:t>: </a:t>
            </a:r>
            <a:r>
              <a:rPr lang="en-US" sz="2400" dirty="0" err="1">
                <a:latin typeface="Times New Roman" pitchFamily="18" charset="0"/>
              </a:rPr>
              <a:t>Giải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phương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trình</a:t>
            </a:r>
            <a:r>
              <a:rPr lang="en-US" sz="2400" dirty="0">
                <a:latin typeface="Times New Roman" pitchFamily="18" charset="0"/>
              </a:rPr>
              <a:t> 3x</a:t>
            </a:r>
            <a:r>
              <a:rPr lang="en-US" sz="2400" baseline="30000" dirty="0">
                <a:latin typeface="Times New Roman" pitchFamily="18" charset="0"/>
              </a:rPr>
              <a:t>2</a:t>
            </a:r>
            <a:r>
              <a:rPr lang="en-US" sz="2400" dirty="0">
                <a:latin typeface="Times New Roman" pitchFamily="18" charset="0"/>
              </a:rPr>
              <a:t> + 4x + 1 = 0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6313758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  <p:bldP spid="512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Frames PPT 0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76200"/>
            <a:ext cx="50292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0"/>
            <a:ext cx="9144000" cy="609600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rgbClr val="FFFF00"/>
              </a:gs>
            </a:gsLst>
            <a:path path="rect">
              <a:fillToRect r="100000" b="10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WordArt 4"/>
          <p:cNvSpPr>
            <a:spLocks noChangeArrowheads="1" noChangeShapeType="1" noTextEdit="1"/>
          </p:cNvSpPr>
          <p:nvPr/>
        </p:nvSpPr>
        <p:spPr bwMode="auto">
          <a:xfrm>
            <a:off x="228600" y="66675"/>
            <a:ext cx="8686800" cy="466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200" kern="10" dirty="0"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CC99FF"/>
                    </a:gs>
                    <a:gs pos="100000">
                      <a:srgbClr val="FF3300"/>
                    </a:gs>
                  </a:gsLst>
                  <a:lin ang="5400000" scaled="1"/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Tiết </a:t>
            </a:r>
            <a:r>
              <a:rPr lang="vi-VN" sz="3200" kern="10" dirty="0" smtClean="0"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CC99FF"/>
                    </a:gs>
                    <a:gs pos="100000">
                      <a:srgbClr val="FF3300"/>
                    </a:gs>
                  </a:gsLst>
                  <a:lin ang="5400000" scaled="1"/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6</a:t>
            </a:r>
            <a:r>
              <a:rPr lang="en-US" sz="3200" kern="10" dirty="0" smtClean="0"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CC99FF"/>
                    </a:gs>
                    <a:gs pos="100000">
                      <a:srgbClr val="FF3300"/>
                    </a:gs>
                  </a:gsLst>
                  <a:lin ang="5400000" scaled="1"/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2.</a:t>
            </a:r>
            <a:r>
              <a:rPr lang="vi-VN" sz="3200" kern="10" dirty="0" smtClean="0"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CC99FF"/>
                    </a:gs>
                    <a:gs pos="100000">
                      <a:srgbClr val="FF3300"/>
                    </a:gs>
                  </a:gsLst>
                  <a:lin ang="5400000" scaled="1"/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vi-VN" sz="3200" kern="10" dirty="0"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CC99FF"/>
                    </a:gs>
                    <a:gs pos="100000">
                      <a:srgbClr val="FF3300"/>
                    </a:gs>
                  </a:gsLst>
                  <a:lin ang="5400000" scaled="1"/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Bài 7. PHƯƠNG TRÌNH QUY VỀ PHƯƠNG TRÌNH BẬC HAI</a:t>
            </a:r>
            <a:endParaRPr lang="en-US" sz="3200" kern="10" dirty="0">
              <a:ln w="9525">
                <a:solidFill>
                  <a:schemeClr val="hlink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CC99FF"/>
                  </a:gs>
                  <a:gs pos="100000">
                    <a:srgbClr val="FF3300"/>
                  </a:gs>
                </a:gsLst>
                <a:lin ang="5400000" scaled="1"/>
              </a:gradFill>
              <a:effectLst>
                <a:outerShdw dist="35921" dir="2700000" algn="ctr" rotWithShape="0">
                  <a:srgbClr val="C0C0C0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152400" y="685800"/>
            <a:ext cx="434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u="sng" dirty="0">
                <a:solidFill>
                  <a:srgbClr val="FF0000"/>
                </a:solidFill>
                <a:latin typeface="Times New Roman" pitchFamily="18" charset="0"/>
              </a:rPr>
              <a:t>1. </a:t>
            </a:r>
            <a:r>
              <a:rPr lang="en-US" sz="2400" b="1" u="sng" dirty="0" err="1">
                <a:solidFill>
                  <a:srgbClr val="FF0000"/>
                </a:solidFill>
                <a:latin typeface="Times New Roman" pitchFamily="18" charset="0"/>
              </a:rPr>
              <a:t>Phương</a:t>
            </a:r>
            <a:r>
              <a:rPr lang="en-US" sz="2400" b="1" u="sng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400" b="1" u="sng" dirty="0" err="1">
                <a:solidFill>
                  <a:srgbClr val="FF0000"/>
                </a:solidFill>
                <a:latin typeface="Times New Roman" pitchFamily="18" charset="0"/>
              </a:rPr>
              <a:t>trình</a:t>
            </a:r>
            <a:r>
              <a:rPr lang="en-US" sz="2400" b="1" u="sng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400" b="1" u="sng" dirty="0" err="1">
                <a:solidFill>
                  <a:srgbClr val="FF0000"/>
                </a:solidFill>
                <a:latin typeface="Times New Roman" pitchFamily="18" charset="0"/>
              </a:rPr>
              <a:t>trùng</a:t>
            </a:r>
            <a:r>
              <a:rPr lang="en-US" sz="2400" b="1" u="sng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400" b="1" u="sng" dirty="0" err="1">
                <a:solidFill>
                  <a:srgbClr val="FF0000"/>
                </a:solidFill>
                <a:latin typeface="Times New Roman" pitchFamily="18" charset="0"/>
              </a:rPr>
              <a:t>phương</a:t>
            </a:r>
            <a:r>
              <a:rPr lang="en-US" sz="2400" b="1" u="sng" dirty="0">
                <a:solidFill>
                  <a:srgbClr val="FF0000"/>
                </a:solidFill>
                <a:latin typeface="Times New Roman" pitchFamily="18" charset="0"/>
              </a:rPr>
              <a:t>:</a:t>
            </a: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228600" y="1205805"/>
            <a:ext cx="4572000" cy="1384995"/>
          </a:xfrm>
          <a:prstGeom prst="rect">
            <a:avLst/>
          </a:prstGeom>
          <a:ln/>
          <a:ex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smtClean="0">
                <a:latin typeface="Times New Roman" pitchFamily="18" charset="0"/>
              </a:rPr>
              <a:t>a) </a:t>
            </a:r>
            <a:r>
              <a:rPr lang="en-US" sz="2400" b="1" dirty="0" err="1" smtClean="0">
                <a:latin typeface="Times New Roman" pitchFamily="18" charset="0"/>
              </a:rPr>
              <a:t>Định</a:t>
            </a:r>
            <a:r>
              <a:rPr lang="en-US" sz="2400" b="1" dirty="0" smtClean="0">
                <a:latin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</a:rPr>
              <a:t>nghĩa</a:t>
            </a:r>
            <a:r>
              <a:rPr lang="en-US" sz="2400" dirty="0" smtClean="0">
                <a:latin typeface="Times New Roman" pitchFamily="18" charset="0"/>
              </a:rPr>
              <a:t>: </a:t>
            </a:r>
            <a:r>
              <a:rPr lang="en-US" sz="2400" dirty="0" err="1" smtClean="0">
                <a:latin typeface="Times New Roman" pitchFamily="18" charset="0"/>
              </a:rPr>
              <a:t>Phương</a:t>
            </a:r>
            <a:r>
              <a:rPr lang="en-US" sz="2400" dirty="0" smtClean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trình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trùng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phương</a:t>
            </a:r>
            <a:r>
              <a:rPr lang="en-US" sz="2400" dirty="0">
                <a:latin typeface="Times New Roman" pitchFamily="18" charset="0"/>
              </a:rPr>
              <a:t> là </a:t>
            </a:r>
            <a:r>
              <a:rPr lang="en-US" sz="2400" dirty="0" err="1">
                <a:latin typeface="Times New Roman" pitchFamily="18" charset="0"/>
              </a:rPr>
              <a:t>phương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trình</a:t>
            </a:r>
            <a:r>
              <a:rPr lang="en-US" sz="2400" dirty="0">
                <a:latin typeface="Times New Roman" pitchFamily="18" charset="0"/>
              </a:rPr>
              <a:t> có </a:t>
            </a:r>
            <a:r>
              <a:rPr lang="en-US" sz="2400" dirty="0" err="1">
                <a:latin typeface="Times New Roman" pitchFamily="18" charset="0"/>
              </a:rPr>
              <a:t>dạng</a:t>
            </a:r>
            <a:r>
              <a:rPr lang="en-US" sz="2400" dirty="0">
                <a:latin typeface="Times New Roman" pitchFamily="18" charset="0"/>
              </a:rPr>
              <a:t>:</a:t>
            </a:r>
          </a:p>
          <a:p>
            <a:pPr>
              <a:spcBef>
                <a:spcPct val="50000"/>
              </a:spcBef>
            </a:pPr>
            <a:r>
              <a:rPr lang="en-US" sz="2400" dirty="0">
                <a:latin typeface="Times New Roman" pitchFamily="18" charset="0"/>
              </a:rPr>
              <a:t>      </a:t>
            </a:r>
            <a:r>
              <a:rPr lang="en-US" sz="2400" b="1" dirty="0" smtClean="0">
                <a:latin typeface="Times New Roman" pitchFamily="18" charset="0"/>
              </a:rPr>
              <a:t>ax</a:t>
            </a:r>
            <a:r>
              <a:rPr lang="en-US" sz="2400" b="1" baseline="30000" dirty="0" smtClean="0">
                <a:latin typeface="Times New Roman" pitchFamily="18" charset="0"/>
              </a:rPr>
              <a:t>4</a:t>
            </a:r>
            <a:r>
              <a:rPr lang="en-US" sz="2400" b="1" dirty="0" smtClean="0">
                <a:latin typeface="Times New Roman" pitchFamily="18" charset="0"/>
              </a:rPr>
              <a:t> </a:t>
            </a:r>
            <a:r>
              <a:rPr lang="en-US" sz="2400" b="1" dirty="0">
                <a:latin typeface="Times New Roman" pitchFamily="18" charset="0"/>
              </a:rPr>
              <a:t>+ bx</a:t>
            </a:r>
            <a:r>
              <a:rPr lang="en-US" sz="2400" b="1" baseline="30000" dirty="0">
                <a:latin typeface="Times New Roman" pitchFamily="18" charset="0"/>
              </a:rPr>
              <a:t>2</a:t>
            </a:r>
            <a:r>
              <a:rPr lang="en-US" sz="2400" b="1" dirty="0">
                <a:latin typeface="Times New Roman" pitchFamily="18" charset="0"/>
              </a:rPr>
              <a:t> + c = 0 (a </a:t>
            </a:r>
            <a:r>
              <a:rPr lang="en-US" sz="2400" b="1" dirty="0" smtClean="0">
                <a:latin typeface="Times New Roman" pitchFamily="18" charset="0"/>
                <a:sym typeface="Symbol" pitchFamily="18" charset="2"/>
              </a:rPr>
              <a:t> </a:t>
            </a:r>
            <a:r>
              <a:rPr lang="en-US" sz="2400" b="1" dirty="0" smtClean="0">
                <a:latin typeface="Times New Roman" pitchFamily="18" charset="0"/>
              </a:rPr>
              <a:t>0</a:t>
            </a:r>
            <a:r>
              <a:rPr lang="en-US" sz="2400" b="1" dirty="0">
                <a:latin typeface="Times New Roman" pitchFamily="18" charset="0"/>
              </a:rPr>
              <a:t>)</a:t>
            </a:r>
          </a:p>
        </p:txBody>
      </p:sp>
      <p:sp>
        <p:nvSpPr>
          <p:cNvPr id="30" name="Oval 29"/>
          <p:cNvSpPr/>
          <p:nvPr/>
        </p:nvSpPr>
        <p:spPr>
          <a:xfrm>
            <a:off x="5486400" y="1752600"/>
            <a:ext cx="274320" cy="27419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5029200" y="685800"/>
            <a:ext cx="39624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dirty="0" err="1" smtClean="0">
                <a:latin typeface="Times New Roman" pitchFamily="18" charset="0"/>
              </a:rPr>
              <a:t>Xét</a:t>
            </a:r>
            <a:r>
              <a:rPr lang="en-US" sz="2400" dirty="0" smtClean="0">
                <a:latin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</a:rPr>
              <a:t>phương</a:t>
            </a:r>
            <a:r>
              <a:rPr lang="en-US" sz="2400" dirty="0" smtClean="0">
                <a:latin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</a:rPr>
              <a:t>trình</a:t>
            </a:r>
            <a:r>
              <a:rPr lang="en-US" sz="2400" dirty="0" smtClean="0">
                <a:latin typeface="Times New Roman" pitchFamily="18" charset="0"/>
              </a:rPr>
              <a:t>:</a:t>
            </a:r>
          </a:p>
        </p:txBody>
      </p:sp>
      <p:sp>
        <p:nvSpPr>
          <p:cNvPr id="31" name="Rectangle 30"/>
          <p:cNvSpPr/>
          <p:nvPr/>
        </p:nvSpPr>
        <p:spPr>
          <a:xfrm>
            <a:off x="5257800" y="1676400"/>
            <a:ext cx="256031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Times New Roman" pitchFamily="18" charset="0"/>
              </a:rPr>
              <a:t>x</a:t>
            </a:r>
            <a:r>
              <a:rPr lang="en-US" sz="3200" baseline="30000" dirty="0" smtClean="0">
                <a:latin typeface="Times New Roman" pitchFamily="18" charset="0"/>
              </a:rPr>
              <a:t>2</a:t>
            </a:r>
            <a:r>
              <a:rPr lang="en-US" sz="3200" dirty="0" smtClean="0">
                <a:latin typeface="Times New Roman" pitchFamily="18" charset="0"/>
              </a:rPr>
              <a:t> </a:t>
            </a:r>
            <a:r>
              <a:rPr lang="en-US" sz="3200" dirty="0">
                <a:latin typeface="Times New Roman" pitchFamily="18" charset="0"/>
              </a:rPr>
              <a:t>+ </a:t>
            </a:r>
            <a:r>
              <a:rPr lang="en-US" sz="3200" dirty="0" smtClean="0">
                <a:latin typeface="Times New Roman" pitchFamily="18" charset="0"/>
              </a:rPr>
              <a:t>2x </a:t>
            </a:r>
            <a:r>
              <a:rPr lang="en-US" sz="3200" dirty="0">
                <a:latin typeface="Times New Roman" pitchFamily="18" charset="0"/>
              </a:rPr>
              <a:t>- 3 = 0</a:t>
            </a:r>
          </a:p>
        </p:txBody>
      </p:sp>
      <p:sp>
        <p:nvSpPr>
          <p:cNvPr id="32" name="Oval 31"/>
          <p:cNvSpPr/>
          <p:nvPr/>
        </p:nvSpPr>
        <p:spPr>
          <a:xfrm>
            <a:off x="6462252" y="1705896"/>
            <a:ext cx="190500" cy="29810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cxnSp>
        <p:nvCxnSpPr>
          <p:cNvPr id="34" name="Straight Arrow Connector 33"/>
          <p:cNvCxnSpPr/>
          <p:nvPr/>
        </p:nvCxnSpPr>
        <p:spPr>
          <a:xfrm>
            <a:off x="6248400" y="2286000"/>
            <a:ext cx="0" cy="672405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 34"/>
          <p:cNvSpPr/>
          <p:nvPr/>
        </p:nvSpPr>
        <p:spPr>
          <a:xfrm>
            <a:off x="5334000" y="2895600"/>
            <a:ext cx="269657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Times New Roman" pitchFamily="18" charset="0"/>
              </a:rPr>
              <a:t>x</a:t>
            </a:r>
            <a:r>
              <a:rPr lang="en-US" sz="3200" baseline="30000" dirty="0" smtClean="0">
                <a:latin typeface="Times New Roman" pitchFamily="18" charset="0"/>
              </a:rPr>
              <a:t>4</a:t>
            </a:r>
            <a:r>
              <a:rPr lang="en-US" sz="3200" dirty="0" smtClean="0">
                <a:latin typeface="Times New Roman" pitchFamily="18" charset="0"/>
              </a:rPr>
              <a:t> </a:t>
            </a:r>
            <a:r>
              <a:rPr lang="en-US" sz="3200" dirty="0">
                <a:latin typeface="Times New Roman" pitchFamily="18" charset="0"/>
              </a:rPr>
              <a:t>+ </a:t>
            </a:r>
            <a:r>
              <a:rPr lang="en-US" sz="3200" dirty="0" smtClean="0">
                <a:latin typeface="Times New Roman" pitchFamily="18" charset="0"/>
              </a:rPr>
              <a:t>2x</a:t>
            </a:r>
            <a:r>
              <a:rPr lang="en-US" sz="3200" baseline="30000" dirty="0" smtClean="0">
                <a:latin typeface="Times New Roman" pitchFamily="18" charset="0"/>
              </a:rPr>
              <a:t>2</a:t>
            </a:r>
            <a:r>
              <a:rPr lang="en-US" sz="3200" dirty="0" smtClean="0">
                <a:latin typeface="Times New Roman" pitchFamily="18" charset="0"/>
              </a:rPr>
              <a:t> </a:t>
            </a:r>
            <a:r>
              <a:rPr lang="en-US" sz="3200" dirty="0">
                <a:latin typeface="Times New Roman" pitchFamily="18" charset="0"/>
              </a:rPr>
              <a:t>- 3 = 0</a:t>
            </a:r>
          </a:p>
        </p:txBody>
      </p:sp>
      <p:cxnSp>
        <p:nvCxnSpPr>
          <p:cNvPr id="37" name="Straight Connector 36"/>
          <p:cNvCxnSpPr>
            <a:stCxn id="30" idx="0"/>
          </p:cNvCxnSpPr>
          <p:nvPr/>
        </p:nvCxnSpPr>
        <p:spPr>
          <a:xfrm flipV="1">
            <a:off x="5623560" y="1447800"/>
            <a:ext cx="39624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>
            <a:stCxn id="32" idx="0"/>
          </p:cNvCxnSpPr>
          <p:nvPr/>
        </p:nvCxnSpPr>
        <p:spPr>
          <a:xfrm flipH="1" flipV="1">
            <a:off x="6019800" y="1447800"/>
            <a:ext cx="537702" cy="2580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5638800" y="1062335"/>
            <a:ext cx="10134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2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029200" y="3352800"/>
            <a:ext cx="41148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gọi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trùng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phương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bậc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dạng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ax</a:t>
            </a:r>
            <a:r>
              <a:rPr lang="en-US" sz="24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bx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+ c = 0 (a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Symbol"/>
              </a:rPr>
              <a:t> 0)</a:t>
            </a:r>
          </a:p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Phương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trình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trùng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phương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có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dạng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Symbol"/>
              </a:rPr>
              <a:t>:</a:t>
            </a:r>
          </a:p>
          <a:p>
            <a:r>
              <a:rPr lang="en-US" sz="2400" b="1" dirty="0" smtClean="0">
                <a:latin typeface="Times New Roman" pitchFamily="18" charset="0"/>
              </a:rPr>
              <a:t>ax</a:t>
            </a:r>
            <a:r>
              <a:rPr lang="en-US" sz="2400" b="1" baseline="30000" dirty="0" smtClean="0">
                <a:latin typeface="Times New Roman" pitchFamily="18" charset="0"/>
              </a:rPr>
              <a:t>4</a:t>
            </a:r>
            <a:r>
              <a:rPr lang="en-US" sz="2400" b="1" dirty="0" smtClean="0">
                <a:latin typeface="Times New Roman" pitchFamily="18" charset="0"/>
              </a:rPr>
              <a:t> </a:t>
            </a:r>
            <a:r>
              <a:rPr lang="en-US" sz="2400" b="1" dirty="0">
                <a:latin typeface="Times New Roman" pitchFamily="18" charset="0"/>
              </a:rPr>
              <a:t>+ bx</a:t>
            </a:r>
            <a:r>
              <a:rPr lang="en-US" sz="2400" b="1" baseline="30000" dirty="0">
                <a:latin typeface="Times New Roman" pitchFamily="18" charset="0"/>
              </a:rPr>
              <a:t>2</a:t>
            </a:r>
            <a:r>
              <a:rPr lang="en-US" sz="2400" b="1" dirty="0">
                <a:latin typeface="Times New Roman" pitchFamily="18" charset="0"/>
              </a:rPr>
              <a:t> + c = 0 (a </a:t>
            </a:r>
            <a:r>
              <a:rPr lang="en-US" sz="2400" b="1" dirty="0">
                <a:latin typeface="Times New Roman" pitchFamily="18" charset="0"/>
                <a:sym typeface="Symbol" pitchFamily="18" charset="2"/>
              </a:rPr>
              <a:t> </a:t>
            </a:r>
            <a:r>
              <a:rPr lang="en-US" sz="2400" b="1" dirty="0">
                <a:latin typeface="Times New Roman" pitchFamily="18" charset="0"/>
              </a:rPr>
              <a:t>0)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663582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6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6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 tmFilter="0,0; .5, 1; 1, 1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 tmFilter="0,0; .5, 1; 1, 1"/>
                                        <p:tgtEl>
                                          <p:spTgt spid="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 tmFilter="0,0; .5, 1; 1, 1"/>
                                        <p:tgtEl>
                                          <p:spTgt spid="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500" tmFilter="0,0; .5, 1; 1, 1"/>
                                        <p:tgtEl>
                                          <p:spTgt spid="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500" tmFilter="0,0; .5, 1; 1, 1"/>
                                        <p:tgtEl>
                                          <p:spTgt spid="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500" tmFilter="0,0; .5, 1; 1, 1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/>
      <p:bldP spid="8" grpId="0" animBg="1"/>
      <p:bldP spid="30" grpId="0" animBg="1"/>
      <p:bldP spid="10" grpId="0"/>
      <p:bldP spid="31" grpId="0"/>
      <p:bldP spid="32" grpId="0" animBg="1"/>
      <p:bldP spid="35" grpId="0"/>
      <p:bldP spid="4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Frames PPT 01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1143000" y="1752600"/>
            <a:ext cx="28194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AutoNum type="alphaLcParenR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800" baseline="30000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+ 2x</a:t>
            </a:r>
            <a:r>
              <a:rPr lang="en-US" sz="2800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= 0</a:t>
            </a:r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1143000" y="2372380"/>
            <a:ext cx="44196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b) x</a:t>
            </a:r>
            <a:r>
              <a:rPr lang="en-US" sz="2800" baseline="30000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+ 2x</a:t>
            </a:r>
            <a:r>
              <a:rPr lang="en-US" sz="2800" baseline="30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– 3x</a:t>
            </a:r>
            <a:r>
              <a:rPr lang="en-US" sz="2800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+ x – 5 = 0</a:t>
            </a:r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1143000" y="2905780"/>
            <a:ext cx="5715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c) 3x</a:t>
            </a:r>
            <a:r>
              <a:rPr lang="en-US" sz="2800" baseline="30000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+ 2x</a:t>
            </a:r>
            <a:r>
              <a:rPr lang="en-US" sz="2800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= 0</a:t>
            </a:r>
          </a:p>
        </p:txBody>
      </p: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1143000" y="3439180"/>
            <a:ext cx="40386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d) x</a:t>
            </a:r>
            <a:r>
              <a:rPr lang="en-US" sz="2800" baseline="30000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– 16 = 0</a:t>
            </a:r>
          </a:p>
        </p:txBody>
      </p:sp>
      <p:sp>
        <p:nvSpPr>
          <p:cNvPr id="16391" name="WordArt 7"/>
          <p:cNvSpPr>
            <a:spLocks noChangeArrowheads="1" noChangeShapeType="1" noTextEdit="1"/>
          </p:cNvSpPr>
          <p:nvPr/>
        </p:nvSpPr>
        <p:spPr bwMode="auto">
          <a:xfrm>
            <a:off x="609600" y="762000"/>
            <a:ext cx="381000" cy="5334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200" kern="10" dirty="0"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16392" name="Text Box 8"/>
          <p:cNvSpPr txBox="1">
            <a:spLocks noChangeArrowheads="1"/>
          </p:cNvSpPr>
          <p:nvPr/>
        </p:nvSpPr>
        <p:spPr bwMode="auto">
          <a:xfrm>
            <a:off x="1143000" y="4429780"/>
            <a:ext cx="37338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f) 5x</a:t>
            </a:r>
            <a:r>
              <a:rPr lang="en-US" sz="2800" baseline="30000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= 0</a:t>
            </a:r>
          </a:p>
        </p:txBody>
      </p:sp>
      <p:sp>
        <p:nvSpPr>
          <p:cNvPr id="16393" name="Text Box 9"/>
          <p:cNvSpPr txBox="1">
            <a:spLocks noChangeArrowheads="1"/>
          </p:cNvSpPr>
          <p:nvPr/>
        </p:nvSpPr>
        <p:spPr bwMode="auto">
          <a:xfrm>
            <a:off x="1143000" y="3896380"/>
            <a:ext cx="37338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e) 0x</a:t>
            </a:r>
            <a:r>
              <a:rPr lang="en-US" sz="2800" baseline="30000" dirty="0"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+ 2x</a:t>
            </a:r>
            <a:r>
              <a:rPr lang="en-US" sz="2800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+ 3 = 0</a:t>
            </a:r>
          </a:p>
        </p:txBody>
      </p:sp>
      <p:sp>
        <p:nvSpPr>
          <p:cNvPr id="16397" name="Text Box 13"/>
          <p:cNvSpPr txBox="1">
            <a:spLocks noChangeArrowheads="1"/>
          </p:cNvSpPr>
          <p:nvPr/>
        </p:nvSpPr>
        <p:spPr bwMode="auto">
          <a:xfrm>
            <a:off x="3886200" y="1752600"/>
            <a:ext cx="39624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 dirty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dirty="0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a = 1, b = 2, c = -</a:t>
            </a:r>
            <a:r>
              <a:rPr lang="en-US" sz="2400" dirty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1)</a:t>
            </a:r>
          </a:p>
        </p:txBody>
      </p:sp>
      <p:sp>
        <p:nvSpPr>
          <p:cNvPr id="16398" name="Text Box 14"/>
          <p:cNvSpPr txBox="1">
            <a:spLocks noChangeArrowheads="1"/>
          </p:cNvSpPr>
          <p:nvPr/>
        </p:nvSpPr>
        <p:spPr bwMode="auto">
          <a:xfrm>
            <a:off x="3581400" y="2895600"/>
            <a:ext cx="44958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 dirty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dirty="0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a = 3, b = 2, c = 0</a:t>
            </a:r>
            <a:r>
              <a:rPr lang="en-US" sz="2400" dirty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16399" name="Text Box 15"/>
          <p:cNvSpPr txBox="1">
            <a:spLocks noChangeArrowheads="1"/>
          </p:cNvSpPr>
          <p:nvPr/>
        </p:nvSpPr>
        <p:spPr bwMode="auto">
          <a:xfrm>
            <a:off x="3352800" y="3429000"/>
            <a:ext cx="47244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 dirty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dirty="0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a = 1, b = 0, c = -</a:t>
            </a:r>
            <a:r>
              <a:rPr lang="en-US" sz="2400" dirty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16)</a:t>
            </a:r>
          </a:p>
        </p:txBody>
      </p:sp>
      <p:sp>
        <p:nvSpPr>
          <p:cNvPr id="16400" name="Text Box 16"/>
          <p:cNvSpPr txBox="1">
            <a:spLocks noChangeArrowheads="1"/>
          </p:cNvSpPr>
          <p:nvPr/>
        </p:nvSpPr>
        <p:spPr bwMode="auto">
          <a:xfrm>
            <a:off x="2667000" y="4419600"/>
            <a:ext cx="32766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 dirty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dirty="0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a = 5, b = 0, c = 0</a:t>
            </a:r>
            <a:r>
              <a:rPr lang="en-US" sz="2400" dirty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16401" name="Text Box 17"/>
          <p:cNvSpPr txBox="1">
            <a:spLocks noChangeArrowheads="1"/>
          </p:cNvSpPr>
          <p:nvPr/>
        </p:nvSpPr>
        <p:spPr bwMode="auto">
          <a:xfrm>
            <a:off x="1066800" y="921603"/>
            <a:ext cx="76962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spcBef>
                <a:spcPct val="20000"/>
              </a:spcBef>
            </a:pPr>
            <a:r>
              <a:rPr lang="en-US" sz="2400" b="1" dirty="0" err="1" smtClean="0">
                <a:solidFill>
                  <a:srgbClr val="0033CC"/>
                </a:solidFill>
                <a:latin typeface="Times New Roman" pitchFamily="18" charset="0"/>
              </a:rPr>
              <a:t>Phương</a:t>
            </a:r>
            <a:r>
              <a:rPr lang="en-US" sz="2400" b="1" dirty="0" smtClean="0">
                <a:solidFill>
                  <a:srgbClr val="0033CC"/>
                </a:solidFill>
                <a:latin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33CC"/>
                </a:solidFill>
                <a:latin typeface="Times New Roman" pitchFamily="18" charset="0"/>
              </a:rPr>
              <a:t>trình</a:t>
            </a:r>
            <a:r>
              <a:rPr lang="en-US" sz="2400" b="1" dirty="0" smtClean="0">
                <a:solidFill>
                  <a:srgbClr val="0033CC"/>
                </a:solidFill>
                <a:latin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33CC"/>
                </a:solidFill>
                <a:latin typeface="Times New Roman" pitchFamily="18" charset="0"/>
              </a:rPr>
              <a:t>nào</a:t>
            </a:r>
            <a:r>
              <a:rPr lang="en-US" sz="2400" b="1" dirty="0" smtClean="0">
                <a:solidFill>
                  <a:srgbClr val="0033CC"/>
                </a:solidFill>
                <a:latin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33CC"/>
                </a:solidFill>
                <a:latin typeface="Times New Roman" pitchFamily="18" charset="0"/>
              </a:rPr>
              <a:t>sau</a:t>
            </a:r>
            <a:r>
              <a:rPr lang="en-US" sz="2400" b="1" dirty="0" smtClean="0">
                <a:solidFill>
                  <a:srgbClr val="0033CC"/>
                </a:solidFill>
                <a:latin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33CC"/>
                </a:solidFill>
                <a:latin typeface="Times New Roman" pitchFamily="18" charset="0"/>
              </a:rPr>
              <a:t>đây</a:t>
            </a:r>
            <a:r>
              <a:rPr lang="en-US" sz="2400" b="1" dirty="0" smtClean="0">
                <a:solidFill>
                  <a:srgbClr val="0033CC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33CC"/>
                </a:solidFill>
                <a:latin typeface="Times New Roman" pitchFamily="18" charset="0"/>
              </a:rPr>
              <a:t>là</a:t>
            </a:r>
            <a:r>
              <a:rPr lang="en-US" sz="2400" b="1" dirty="0">
                <a:solidFill>
                  <a:srgbClr val="0033CC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33CC"/>
                </a:solidFill>
                <a:latin typeface="Times New Roman" pitchFamily="18" charset="0"/>
              </a:rPr>
              <a:t>phương</a:t>
            </a:r>
            <a:r>
              <a:rPr lang="en-US" sz="2400" b="1" dirty="0">
                <a:solidFill>
                  <a:srgbClr val="0033CC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33CC"/>
                </a:solidFill>
                <a:latin typeface="Times New Roman" pitchFamily="18" charset="0"/>
              </a:rPr>
              <a:t>trình</a:t>
            </a:r>
            <a:r>
              <a:rPr lang="en-US" sz="2400" b="1" dirty="0">
                <a:solidFill>
                  <a:srgbClr val="0033CC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33CC"/>
                </a:solidFill>
                <a:latin typeface="Times New Roman" pitchFamily="18" charset="0"/>
              </a:rPr>
              <a:t>trùng</a:t>
            </a:r>
            <a:r>
              <a:rPr lang="en-US" sz="2400" b="1" dirty="0">
                <a:solidFill>
                  <a:srgbClr val="0033CC"/>
                </a:solidFill>
                <a:latin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33CC"/>
                </a:solidFill>
                <a:latin typeface="Times New Roman" pitchFamily="18" charset="0"/>
              </a:rPr>
              <a:t>phương</a:t>
            </a:r>
            <a:r>
              <a:rPr lang="en-US" sz="2400" b="1" dirty="0" smtClean="0">
                <a:solidFill>
                  <a:srgbClr val="0033CC"/>
                </a:solidFill>
                <a:latin typeface="Times New Roman" pitchFamily="18" charset="0"/>
              </a:rPr>
              <a:t>. </a:t>
            </a:r>
            <a:r>
              <a:rPr lang="en-US" sz="2400" b="1" dirty="0" err="1" smtClean="0">
                <a:solidFill>
                  <a:srgbClr val="0033CC"/>
                </a:solidFill>
                <a:latin typeface="Times New Roman" pitchFamily="18" charset="0"/>
              </a:rPr>
              <a:t>Hãy</a:t>
            </a:r>
            <a:r>
              <a:rPr lang="en-US" sz="2400" b="1" dirty="0" smtClean="0">
                <a:solidFill>
                  <a:srgbClr val="0033CC"/>
                </a:solidFill>
                <a:latin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33CC"/>
                </a:solidFill>
                <a:latin typeface="Times New Roman" pitchFamily="18" charset="0"/>
              </a:rPr>
              <a:t>xác</a:t>
            </a:r>
            <a:r>
              <a:rPr lang="en-US" sz="2400" b="1" dirty="0" smtClean="0">
                <a:solidFill>
                  <a:srgbClr val="0033CC"/>
                </a:solidFill>
                <a:latin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33CC"/>
                </a:solidFill>
                <a:latin typeface="Times New Roman" pitchFamily="18" charset="0"/>
              </a:rPr>
              <a:t>định</a:t>
            </a:r>
            <a:r>
              <a:rPr lang="en-US" sz="2400" b="1" dirty="0" smtClean="0">
                <a:solidFill>
                  <a:srgbClr val="0033CC"/>
                </a:solidFill>
                <a:latin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33CC"/>
                </a:solidFill>
                <a:latin typeface="Times New Roman" pitchFamily="18" charset="0"/>
              </a:rPr>
              <a:t>hệ</a:t>
            </a:r>
            <a:r>
              <a:rPr lang="en-US" sz="2400" b="1" dirty="0" smtClean="0">
                <a:solidFill>
                  <a:srgbClr val="0033CC"/>
                </a:solidFill>
                <a:latin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33CC"/>
                </a:solidFill>
                <a:latin typeface="Times New Roman" pitchFamily="18" charset="0"/>
              </a:rPr>
              <a:t>số</a:t>
            </a:r>
            <a:r>
              <a:rPr lang="en-US" sz="2400" b="1" dirty="0" smtClean="0">
                <a:solidFill>
                  <a:srgbClr val="0033CC"/>
                </a:solidFill>
                <a:latin typeface="Times New Roman" pitchFamily="18" charset="0"/>
              </a:rPr>
              <a:t> a, b, c (</a:t>
            </a:r>
            <a:r>
              <a:rPr lang="en-US" sz="2400" b="1" dirty="0" err="1" smtClean="0">
                <a:solidFill>
                  <a:srgbClr val="0033CC"/>
                </a:solidFill>
                <a:latin typeface="Times New Roman" pitchFamily="18" charset="0"/>
              </a:rPr>
              <a:t>nếu</a:t>
            </a:r>
            <a:r>
              <a:rPr lang="en-US" sz="2400" b="1" dirty="0" smtClean="0">
                <a:solidFill>
                  <a:srgbClr val="0033CC"/>
                </a:solidFill>
                <a:latin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33CC"/>
                </a:solidFill>
                <a:latin typeface="Times New Roman" pitchFamily="18" charset="0"/>
              </a:rPr>
              <a:t>phải</a:t>
            </a:r>
            <a:r>
              <a:rPr lang="en-US" sz="2400" b="1" dirty="0" smtClean="0">
                <a:solidFill>
                  <a:srgbClr val="0033CC"/>
                </a:solidFill>
                <a:latin typeface="Times New Roman" pitchFamily="18" charset="0"/>
              </a:rPr>
              <a:t>).</a:t>
            </a:r>
            <a:endParaRPr lang="en-US" sz="2400" b="1" dirty="0">
              <a:solidFill>
                <a:srgbClr val="0033CC"/>
              </a:solidFill>
              <a:latin typeface="Times New Roman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276600" y="206514"/>
            <a:ext cx="2337499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0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US" sz="4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dụng</a:t>
            </a:r>
            <a:endParaRPr lang="en-US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1066800" y="1824335"/>
            <a:ext cx="457200" cy="45148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1082040" y="2971800"/>
            <a:ext cx="457200" cy="45148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1082040" y="3505200"/>
            <a:ext cx="457200" cy="45148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1066800" y="4501515"/>
            <a:ext cx="457200" cy="45148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897189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6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6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16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16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7" grpId="0"/>
      <p:bldP spid="16398" grpId="0"/>
      <p:bldP spid="16399" grpId="0"/>
      <p:bldP spid="16400" grpId="0"/>
      <p:bldP spid="4" grpId="0" animBg="1"/>
      <p:bldP spid="18" grpId="0" animBg="1"/>
      <p:bldP spid="19" grpId="0" animBg="1"/>
      <p:bldP spid="2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47"/>
          <p:cNvSpPr/>
          <p:nvPr/>
        </p:nvSpPr>
        <p:spPr>
          <a:xfrm>
            <a:off x="152400" y="2514600"/>
            <a:ext cx="4572000" cy="3874532"/>
          </a:xfrm>
          <a:prstGeom prst="rect">
            <a:avLst/>
          </a:prstGeom>
          <a:solidFill>
            <a:srgbClr val="E2F7FE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4800600" y="6233652"/>
            <a:ext cx="4343400" cy="62434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4800600" y="5515895"/>
            <a:ext cx="4343400" cy="728039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4800600" y="2895601"/>
            <a:ext cx="4343400" cy="262068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4800600" y="1600200"/>
            <a:ext cx="4343400" cy="12954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194" name="Picture 2" descr="Frames PPT 01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8768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0" y="0"/>
            <a:ext cx="9144000" cy="609600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rgbClr val="FFFF00"/>
              </a:gs>
            </a:gsLst>
            <a:path path="rect">
              <a:fillToRect r="100000" b="10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6" name="WordArt 4"/>
          <p:cNvSpPr>
            <a:spLocks noChangeArrowheads="1" noChangeShapeType="1" noTextEdit="1"/>
          </p:cNvSpPr>
          <p:nvPr/>
        </p:nvSpPr>
        <p:spPr bwMode="auto">
          <a:xfrm>
            <a:off x="228600" y="66675"/>
            <a:ext cx="8686800" cy="466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200" kern="10" dirty="0"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CC99FF"/>
                    </a:gs>
                    <a:gs pos="100000">
                      <a:srgbClr val="FF3300"/>
                    </a:gs>
                  </a:gsLst>
                  <a:lin ang="5400000" scaled="1"/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Tiết </a:t>
            </a:r>
            <a:r>
              <a:rPr lang="vi-VN" sz="3200" kern="10" dirty="0" smtClean="0"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CC99FF"/>
                    </a:gs>
                    <a:gs pos="100000">
                      <a:srgbClr val="FF3300"/>
                    </a:gs>
                  </a:gsLst>
                  <a:lin ang="5400000" scaled="1"/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6</a:t>
            </a:r>
            <a:r>
              <a:rPr lang="en-US" sz="3200" kern="10" dirty="0" smtClean="0"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CC99FF"/>
                    </a:gs>
                    <a:gs pos="100000">
                      <a:srgbClr val="FF3300"/>
                    </a:gs>
                  </a:gsLst>
                  <a:lin ang="5400000" scaled="1"/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2.</a:t>
            </a:r>
            <a:r>
              <a:rPr lang="vi-VN" sz="3200" kern="10" dirty="0" smtClean="0"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CC99FF"/>
                    </a:gs>
                    <a:gs pos="100000">
                      <a:srgbClr val="FF3300"/>
                    </a:gs>
                  </a:gsLst>
                  <a:lin ang="5400000" scaled="1"/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vi-VN" sz="3200" kern="10" dirty="0"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CC99FF"/>
                    </a:gs>
                    <a:gs pos="100000">
                      <a:srgbClr val="FF3300"/>
                    </a:gs>
                  </a:gsLst>
                  <a:lin ang="5400000" scaled="1"/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Bài 7. PHƯƠNG TRÌNH QUY VỀ PHƯƠNG TRÌNH BẬC HAI</a:t>
            </a:r>
            <a:endParaRPr lang="en-US" sz="3200" kern="10" dirty="0">
              <a:ln w="9525">
                <a:solidFill>
                  <a:schemeClr val="hlink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CC99FF"/>
                  </a:gs>
                  <a:gs pos="100000">
                    <a:srgbClr val="FF3300"/>
                  </a:gs>
                </a:gsLst>
                <a:lin ang="5400000" scaled="1"/>
              </a:gradFill>
              <a:effectLst>
                <a:outerShdw dist="35921" dir="2700000" algn="ctr" rotWithShape="0">
                  <a:srgbClr val="C0C0C0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152400" y="609600"/>
            <a:ext cx="434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u="sng" dirty="0">
                <a:solidFill>
                  <a:srgbClr val="FF0000"/>
                </a:solidFill>
                <a:latin typeface="Times New Roman" pitchFamily="18" charset="0"/>
              </a:rPr>
              <a:t>1. </a:t>
            </a:r>
            <a:r>
              <a:rPr lang="en-US" sz="2400" b="1" u="sng" dirty="0" err="1">
                <a:solidFill>
                  <a:srgbClr val="FF0000"/>
                </a:solidFill>
                <a:latin typeface="Times New Roman" pitchFamily="18" charset="0"/>
              </a:rPr>
              <a:t>Phương</a:t>
            </a:r>
            <a:r>
              <a:rPr lang="en-US" sz="2400" b="1" u="sng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400" b="1" u="sng" dirty="0" err="1">
                <a:solidFill>
                  <a:srgbClr val="FF0000"/>
                </a:solidFill>
                <a:latin typeface="Times New Roman" pitchFamily="18" charset="0"/>
              </a:rPr>
              <a:t>trình</a:t>
            </a:r>
            <a:r>
              <a:rPr lang="en-US" sz="2400" b="1" u="sng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400" b="1" u="sng" dirty="0" err="1">
                <a:solidFill>
                  <a:srgbClr val="FF0000"/>
                </a:solidFill>
                <a:latin typeface="Times New Roman" pitchFamily="18" charset="0"/>
              </a:rPr>
              <a:t>trùng</a:t>
            </a:r>
            <a:r>
              <a:rPr lang="en-US" sz="2400" b="1" u="sng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400" b="1" u="sng" dirty="0" err="1">
                <a:solidFill>
                  <a:srgbClr val="FF0000"/>
                </a:solidFill>
                <a:latin typeface="Times New Roman" pitchFamily="18" charset="0"/>
              </a:rPr>
              <a:t>phương</a:t>
            </a:r>
            <a:r>
              <a:rPr lang="en-US" sz="2400" b="1" u="sng" dirty="0">
                <a:solidFill>
                  <a:srgbClr val="FF0000"/>
                </a:solidFill>
                <a:latin typeface="Times New Roman" pitchFamily="18" charset="0"/>
              </a:rPr>
              <a:t>:</a:t>
            </a: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152400" y="1066800"/>
            <a:ext cx="4572000" cy="1384995"/>
          </a:xfrm>
          <a:prstGeom prst="rect">
            <a:avLst/>
          </a:prstGeom>
          <a:ln/>
          <a:ex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smtClean="0">
                <a:latin typeface="Times New Roman" pitchFamily="18" charset="0"/>
              </a:rPr>
              <a:t> a) </a:t>
            </a:r>
            <a:r>
              <a:rPr lang="en-US" sz="2400" b="1" dirty="0" err="1" smtClean="0">
                <a:latin typeface="Times New Roman" pitchFamily="18" charset="0"/>
              </a:rPr>
              <a:t>Định</a:t>
            </a:r>
            <a:r>
              <a:rPr lang="en-US" sz="2400" b="1" dirty="0" smtClean="0">
                <a:latin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</a:rPr>
              <a:t>nghĩa</a:t>
            </a:r>
            <a:r>
              <a:rPr lang="en-US" sz="2400" dirty="0" smtClean="0">
                <a:latin typeface="Times New Roman" pitchFamily="18" charset="0"/>
              </a:rPr>
              <a:t>: </a:t>
            </a:r>
            <a:r>
              <a:rPr lang="en-US" sz="2400" dirty="0" err="1">
                <a:latin typeface="Times New Roman" pitchFamily="18" charset="0"/>
              </a:rPr>
              <a:t>Phương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trình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trùng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phương</a:t>
            </a:r>
            <a:r>
              <a:rPr lang="en-US" sz="2400" dirty="0">
                <a:latin typeface="Times New Roman" pitchFamily="18" charset="0"/>
              </a:rPr>
              <a:t> là </a:t>
            </a:r>
            <a:r>
              <a:rPr lang="en-US" sz="2400" dirty="0" err="1">
                <a:latin typeface="Times New Roman" pitchFamily="18" charset="0"/>
              </a:rPr>
              <a:t>phương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trình</a:t>
            </a:r>
            <a:r>
              <a:rPr lang="en-US" sz="2400" dirty="0">
                <a:latin typeface="Times New Roman" pitchFamily="18" charset="0"/>
              </a:rPr>
              <a:t> có </a:t>
            </a:r>
            <a:r>
              <a:rPr lang="en-US" sz="2400" dirty="0" err="1">
                <a:latin typeface="Times New Roman" pitchFamily="18" charset="0"/>
              </a:rPr>
              <a:t>dạng</a:t>
            </a:r>
            <a:r>
              <a:rPr lang="en-US" sz="2400" dirty="0">
                <a:latin typeface="Times New Roman" pitchFamily="18" charset="0"/>
              </a:rPr>
              <a:t>:</a:t>
            </a:r>
          </a:p>
          <a:p>
            <a:pPr>
              <a:spcBef>
                <a:spcPct val="50000"/>
              </a:spcBef>
            </a:pPr>
            <a:r>
              <a:rPr lang="en-US" sz="2400" dirty="0">
                <a:latin typeface="Times New Roman" pitchFamily="18" charset="0"/>
              </a:rPr>
              <a:t>      </a:t>
            </a:r>
            <a:r>
              <a:rPr lang="en-US" sz="2400" b="1" dirty="0">
                <a:latin typeface="Times New Roman" pitchFamily="18" charset="0"/>
              </a:rPr>
              <a:t>ax</a:t>
            </a:r>
            <a:r>
              <a:rPr lang="en-US" sz="2400" b="1" baseline="30000" dirty="0">
                <a:latin typeface="Times New Roman" pitchFamily="18" charset="0"/>
              </a:rPr>
              <a:t>4</a:t>
            </a:r>
            <a:r>
              <a:rPr lang="en-US" sz="2400" b="1" dirty="0">
                <a:latin typeface="Times New Roman" pitchFamily="18" charset="0"/>
              </a:rPr>
              <a:t> + bx</a:t>
            </a:r>
            <a:r>
              <a:rPr lang="en-US" sz="2400" b="1" baseline="30000" dirty="0">
                <a:latin typeface="Times New Roman" pitchFamily="18" charset="0"/>
              </a:rPr>
              <a:t>2</a:t>
            </a:r>
            <a:r>
              <a:rPr lang="en-US" sz="2400" b="1" dirty="0">
                <a:latin typeface="Times New Roman" pitchFamily="18" charset="0"/>
              </a:rPr>
              <a:t> + c = 0 (a </a:t>
            </a:r>
            <a:r>
              <a:rPr lang="en-US" sz="2400" b="1" dirty="0">
                <a:latin typeface="Times New Roman" pitchFamily="18" charset="0"/>
                <a:sym typeface="Symbol" pitchFamily="18" charset="2"/>
              </a:rPr>
              <a:t> </a:t>
            </a:r>
            <a:r>
              <a:rPr lang="en-US" sz="2400" b="1" dirty="0">
                <a:latin typeface="Times New Roman" pitchFamily="18" charset="0"/>
              </a:rPr>
              <a:t>0) </a:t>
            </a:r>
          </a:p>
        </p:txBody>
      </p:sp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304800" y="2433935"/>
            <a:ext cx="39624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latin typeface="Times New Roman" pitchFamily="18" charset="0"/>
              </a:rPr>
              <a:t>b</a:t>
            </a:r>
            <a:r>
              <a:rPr lang="en-US" sz="2400" dirty="0" smtClean="0">
                <a:latin typeface="Times New Roman" pitchFamily="18" charset="0"/>
              </a:rPr>
              <a:t>) </a:t>
            </a:r>
            <a:r>
              <a:rPr lang="en-US" sz="2400" b="1" dirty="0" err="1" smtClean="0">
                <a:latin typeface="Times New Roman" pitchFamily="18" charset="0"/>
              </a:rPr>
              <a:t>Cách</a:t>
            </a:r>
            <a:r>
              <a:rPr lang="en-US" sz="2400" b="1" dirty="0" smtClean="0">
                <a:latin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</a:rPr>
              <a:t>giải</a:t>
            </a:r>
            <a:r>
              <a:rPr lang="en-US" sz="2400" dirty="0" smtClean="0">
                <a:latin typeface="Times New Roman" pitchFamily="18" charset="0"/>
              </a:rPr>
              <a:t>: </a:t>
            </a:r>
            <a:endParaRPr lang="en-US" sz="2400" dirty="0">
              <a:latin typeface="Times New Roman" pitchFamily="18" charset="0"/>
            </a:endParaRPr>
          </a:p>
        </p:txBody>
      </p:sp>
      <p:sp>
        <p:nvSpPr>
          <p:cNvPr id="8200" name="Text Box 8"/>
          <p:cNvSpPr txBox="1">
            <a:spLocks noChangeArrowheads="1"/>
          </p:cNvSpPr>
          <p:nvPr/>
        </p:nvSpPr>
        <p:spPr bwMode="auto">
          <a:xfrm>
            <a:off x="5029200" y="584537"/>
            <a:ext cx="39624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dirty="0" err="1" smtClean="0">
                <a:latin typeface="Times New Roman" pitchFamily="18" charset="0"/>
              </a:rPr>
              <a:t>Giải</a:t>
            </a:r>
            <a:r>
              <a:rPr lang="en-US" sz="2400" dirty="0" smtClean="0">
                <a:latin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</a:rPr>
              <a:t>phương</a:t>
            </a:r>
            <a:r>
              <a:rPr lang="en-US" sz="2400" dirty="0" smtClean="0">
                <a:latin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</a:rPr>
              <a:t>trình</a:t>
            </a:r>
            <a:r>
              <a:rPr lang="en-US" sz="2400" dirty="0" smtClean="0">
                <a:latin typeface="Times New Roman" pitchFamily="18" charset="0"/>
              </a:rPr>
              <a:t>:</a:t>
            </a:r>
          </a:p>
          <a:p>
            <a:pPr>
              <a:spcBef>
                <a:spcPct val="50000"/>
              </a:spcBef>
            </a:pPr>
            <a:r>
              <a:rPr lang="en-US" sz="2400" dirty="0" smtClean="0">
                <a:latin typeface="Times New Roman" pitchFamily="18" charset="0"/>
              </a:rPr>
              <a:t>	x</a:t>
            </a:r>
            <a:r>
              <a:rPr lang="en-US" sz="2400" baseline="30000" dirty="0" smtClean="0">
                <a:latin typeface="Times New Roman" pitchFamily="18" charset="0"/>
              </a:rPr>
              <a:t>4</a:t>
            </a:r>
            <a:r>
              <a:rPr lang="en-US" sz="2400" dirty="0" smtClean="0">
                <a:latin typeface="Times New Roman" pitchFamily="18" charset="0"/>
              </a:rPr>
              <a:t> + </a:t>
            </a:r>
            <a:r>
              <a:rPr lang="en-US" sz="2400" dirty="0">
                <a:latin typeface="Times New Roman" pitchFamily="18" charset="0"/>
              </a:rPr>
              <a:t>2x</a:t>
            </a:r>
            <a:r>
              <a:rPr lang="en-US" sz="2400" baseline="30000" dirty="0">
                <a:latin typeface="Times New Roman" pitchFamily="18" charset="0"/>
              </a:rPr>
              <a:t>2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</a:rPr>
              <a:t>- 3 </a:t>
            </a:r>
            <a:r>
              <a:rPr lang="en-US" sz="2400" dirty="0">
                <a:latin typeface="Times New Roman" pitchFamily="18" charset="0"/>
              </a:rPr>
              <a:t>= </a:t>
            </a:r>
            <a:r>
              <a:rPr lang="en-US" sz="2400" dirty="0" smtClean="0">
                <a:latin typeface="Times New Roman" pitchFamily="18" charset="0"/>
              </a:rPr>
              <a:t>0</a:t>
            </a:r>
          </a:p>
        </p:txBody>
      </p:sp>
      <p:sp>
        <p:nvSpPr>
          <p:cNvPr id="9" name="Text Box 29"/>
          <p:cNvSpPr txBox="1">
            <a:spLocks noChangeArrowheads="1"/>
          </p:cNvSpPr>
          <p:nvPr/>
        </p:nvSpPr>
        <p:spPr bwMode="auto">
          <a:xfrm>
            <a:off x="152400" y="2823865"/>
            <a:ext cx="33528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charset="0"/>
              </a:defRPr>
            </a:lvl1pPr>
            <a:lvl2pPr marL="914400" indent="-457200">
              <a:defRPr>
                <a:solidFill>
                  <a:schemeClr val="tx1"/>
                </a:solidFill>
                <a:latin typeface="Arial" charset="0"/>
              </a:defRPr>
            </a:lvl2pPr>
            <a:lvl3pPr marL="1371600" indent="-457200">
              <a:defRPr>
                <a:solidFill>
                  <a:schemeClr val="tx1"/>
                </a:solidFill>
                <a:latin typeface="Arial" charset="0"/>
              </a:defRPr>
            </a:lvl3pPr>
            <a:lvl4pPr marL="1828800" indent="-457200">
              <a:defRPr>
                <a:solidFill>
                  <a:schemeClr val="tx1"/>
                </a:solidFill>
                <a:latin typeface="Arial" charset="0"/>
              </a:defRPr>
            </a:lvl4pPr>
            <a:lvl5pPr marL="2286000" indent="-457200">
              <a:defRPr>
                <a:solidFill>
                  <a:schemeClr val="tx1"/>
                </a:solidFill>
                <a:latin typeface="Arial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</a:rPr>
              <a:t>B1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</a:rPr>
              <a:t>.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</a:rPr>
              <a:t>Đặt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</a:rPr>
              <a:t> x</a:t>
            </a:r>
            <a:r>
              <a:rPr lang="en-US" sz="2400" baseline="30000" dirty="0">
                <a:solidFill>
                  <a:srgbClr val="0000FF"/>
                </a:solidFill>
                <a:latin typeface="Times New Roman" pitchFamily="18" charset="0"/>
              </a:rPr>
              <a:t>2 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</a:rPr>
              <a:t>= 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</a:rPr>
              <a:t>t (t ≥ 0)</a:t>
            </a:r>
            <a:endParaRPr lang="en-US" sz="2400" dirty="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10" name="Text Box 31"/>
          <p:cNvSpPr txBox="1">
            <a:spLocks noChangeArrowheads="1"/>
          </p:cNvSpPr>
          <p:nvPr/>
        </p:nvSpPr>
        <p:spPr bwMode="auto">
          <a:xfrm>
            <a:off x="609600" y="3204865"/>
            <a:ext cx="3844925" cy="904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spcBef>
                <a:spcPct val="20000"/>
              </a:spcBef>
            </a:pP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sym typeface="Symbol" pitchFamily="18" charset="2"/>
              </a:rPr>
              <a:t>Ta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sym typeface="Symbol" pitchFamily="18" charset="2"/>
              </a:rPr>
              <a:t>được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sym typeface="Symbol" pitchFamily="18" charset="2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sym typeface="Symbol" pitchFamily="18" charset="2"/>
              </a:rPr>
              <a:t>phương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sym typeface="Symbol" pitchFamily="18" charset="2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sym typeface="Symbol" pitchFamily="18" charset="2"/>
              </a:rPr>
              <a:t>trình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sym typeface="Symbol" pitchFamily="18" charset="2"/>
              </a:rPr>
              <a:t>: </a:t>
            </a:r>
          </a:p>
          <a:p>
            <a:pPr eaLnBrk="1" hangingPunct="1">
              <a:spcBef>
                <a:spcPct val="20000"/>
              </a:spcBef>
            </a:pP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sym typeface="Symbol" pitchFamily="18" charset="2"/>
              </a:rPr>
              <a:t>	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sym typeface="Symbol" pitchFamily="18" charset="2"/>
              </a:rPr>
              <a:t>at</a:t>
            </a:r>
            <a:r>
              <a:rPr lang="en-US" sz="2400" baseline="30000" dirty="0" smtClean="0">
                <a:solidFill>
                  <a:srgbClr val="0000FF"/>
                </a:solidFill>
                <a:latin typeface="Times New Roman" pitchFamily="18" charset="0"/>
                <a:sym typeface="Symbol" pitchFamily="18" charset="2"/>
              </a:rPr>
              <a:t>2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sym typeface="Symbol" pitchFamily="18" charset="2"/>
              </a:rPr>
              <a:t> 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sym typeface="Symbol" pitchFamily="18" charset="2"/>
              </a:rPr>
              <a:t>+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sym typeface="Symbol" pitchFamily="18" charset="2"/>
              </a:rPr>
              <a:t>bt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sym typeface="Symbol" pitchFamily="18" charset="2"/>
              </a:rPr>
              <a:t> + c = 0</a:t>
            </a:r>
            <a:endParaRPr lang="en-US" sz="2400" dirty="0">
              <a:latin typeface="Times New Roman" pitchFamily="18" charset="0"/>
            </a:endParaRPr>
          </a:p>
        </p:txBody>
      </p:sp>
      <p:sp>
        <p:nvSpPr>
          <p:cNvPr id="11" name="Text Box 32"/>
          <p:cNvSpPr txBox="1">
            <a:spLocks noChangeArrowheads="1"/>
          </p:cNvSpPr>
          <p:nvPr/>
        </p:nvSpPr>
        <p:spPr bwMode="auto">
          <a:xfrm>
            <a:off x="152400" y="3966865"/>
            <a:ext cx="51054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</a:rPr>
              <a:t>B2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</a:rPr>
              <a:t>.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</a:rPr>
              <a:t>Giải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</a:rPr>
              <a:t>phương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</a:rPr>
              <a:t>trình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</a:rPr>
              <a:t>bậc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</a:rPr>
              <a:t>hai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</a:rPr>
              <a:t>ẩn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</a:rPr>
              <a:t>t.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638800" y="2514600"/>
            <a:ext cx="2438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4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+ 2t – 3 = 0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029200" y="1752600"/>
            <a:ext cx="13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Đặt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x</a:t>
            </a:r>
            <a:r>
              <a:rPr lang="en-US" sz="24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= t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324600" y="1752600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(t ≥ 0)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139834" y="2823865"/>
            <a:ext cx="248016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latin typeface="Times New Roman" pitchFamily="18" charset="0"/>
              </a:rPr>
              <a:t>a = 1; b = 2; c = </a:t>
            </a:r>
            <a:r>
              <a:rPr lang="en-US" sz="2400" dirty="0" smtClean="0">
                <a:latin typeface="Times New Roman" pitchFamily="18" charset="0"/>
              </a:rPr>
              <a:t>-3</a:t>
            </a:r>
            <a:endParaRPr lang="en-US" sz="2400" dirty="0">
              <a:latin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997244" y="2138065"/>
            <a:ext cx="312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Ta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876800" y="3128665"/>
            <a:ext cx="10159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smtClean="0">
                <a:latin typeface="Times New Roman" pitchFamily="18" charset="0"/>
              </a:rPr>
              <a:t>Ta </a:t>
            </a:r>
            <a:r>
              <a:rPr lang="en-US" sz="2400" dirty="0" err="1" smtClean="0">
                <a:latin typeface="Times New Roman" pitchFamily="18" charset="0"/>
              </a:rPr>
              <a:t>có</a:t>
            </a:r>
            <a:r>
              <a:rPr lang="en-US" sz="2400" dirty="0" smtClean="0">
                <a:latin typeface="Times New Roman" pitchFamily="18" charset="0"/>
              </a:rPr>
              <a:t>: </a:t>
            </a:r>
          </a:p>
        </p:txBody>
      </p:sp>
      <p:sp>
        <p:nvSpPr>
          <p:cNvPr id="18" name="Rectangle 17"/>
          <p:cNvSpPr/>
          <p:nvPr/>
        </p:nvSpPr>
        <p:spPr>
          <a:xfrm>
            <a:off x="4724400" y="3810000"/>
            <a:ext cx="4357283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err="1" smtClean="0">
                <a:latin typeface="Times New Roman" pitchFamily="18" charset="0"/>
              </a:rPr>
              <a:t>Nên</a:t>
            </a:r>
            <a:r>
              <a:rPr lang="en-US" sz="2400" dirty="0" smtClean="0">
                <a:latin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</a:rPr>
              <a:t>phương</a:t>
            </a:r>
            <a:r>
              <a:rPr lang="en-US" sz="2400" dirty="0" smtClean="0">
                <a:latin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</a:rPr>
              <a:t>trình</a:t>
            </a:r>
            <a:r>
              <a:rPr lang="en-US" sz="2400" dirty="0" smtClean="0">
                <a:latin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</a:rPr>
              <a:t>có</a:t>
            </a:r>
            <a:r>
              <a:rPr lang="en-US" sz="2400" dirty="0" smtClean="0">
                <a:latin typeface="Times New Roman" pitchFamily="18" charset="0"/>
              </a:rPr>
              <a:t> 2 </a:t>
            </a:r>
            <a:r>
              <a:rPr lang="en-US" sz="2400" dirty="0" err="1" smtClean="0">
                <a:latin typeface="Times New Roman" pitchFamily="18" charset="0"/>
              </a:rPr>
              <a:t>nghiệm</a:t>
            </a:r>
            <a:r>
              <a:rPr lang="en-US" sz="2400" dirty="0" smtClean="0">
                <a:latin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</a:rPr>
              <a:t>là</a:t>
            </a:r>
            <a:r>
              <a:rPr lang="en-US" sz="2400" dirty="0" smtClean="0">
                <a:latin typeface="Times New Roman" pitchFamily="18" charset="0"/>
              </a:rPr>
              <a:t>:</a:t>
            </a:r>
          </a:p>
          <a:p>
            <a:pPr>
              <a:spcBef>
                <a:spcPct val="50000"/>
              </a:spcBef>
            </a:pPr>
            <a:r>
              <a:rPr lang="en-US" sz="2400" dirty="0" smtClean="0">
                <a:latin typeface="Times New Roman" pitchFamily="18" charset="0"/>
              </a:rPr>
              <a:t>	t</a:t>
            </a:r>
            <a:r>
              <a:rPr lang="en-US" sz="2400" baseline="-25000" dirty="0" smtClean="0">
                <a:latin typeface="Times New Roman" pitchFamily="18" charset="0"/>
              </a:rPr>
              <a:t>1</a:t>
            </a:r>
            <a:r>
              <a:rPr lang="en-US" sz="2400" dirty="0" smtClean="0">
                <a:latin typeface="Times New Roman" pitchFamily="18" charset="0"/>
              </a:rPr>
              <a:t> = 1</a:t>
            </a:r>
            <a:endParaRPr lang="en-US" sz="2400" dirty="0">
              <a:latin typeface="Times New Roman" pitchFamily="18" charset="0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8812261"/>
              </p:ext>
            </p:extLst>
          </p:nvPr>
        </p:nvGraphicFramePr>
        <p:xfrm>
          <a:off x="5715000" y="4724400"/>
          <a:ext cx="2197276" cy="783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78" name="Equation" r:id="rId5" imgW="1282680" imgH="457200" progId="Equation.DSMT4">
                  <p:embed/>
                </p:oleObj>
              </mc:Choice>
              <mc:Fallback>
                <p:oleObj name="Equation" r:id="rId5" imgW="1282680" imgH="457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715000" y="4724400"/>
                        <a:ext cx="2197276" cy="7831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400800" y="4304705"/>
            <a:ext cx="1039091" cy="4196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848600" y="4817323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876800" y="5516282"/>
            <a:ext cx="2209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t = t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= 1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Symbol"/>
              </a:rPr>
              <a:t>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3" name="Group 33"/>
          <p:cNvGrpSpPr>
            <a:grpSpLocks/>
          </p:cNvGrpSpPr>
          <p:nvPr/>
        </p:nvGrpSpPr>
        <p:grpSpPr bwMode="auto">
          <a:xfrm>
            <a:off x="152400" y="4411365"/>
            <a:ext cx="4114800" cy="1384300"/>
            <a:chOff x="-48" y="2536"/>
            <a:chExt cx="2592" cy="872"/>
          </a:xfrm>
        </p:grpSpPr>
        <p:graphicFrame>
          <p:nvGraphicFramePr>
            <p:cNvPr id="24" name="Object 34"/>
            <p:cNvGraphicFramePr>
              <a:graphicFrameLocks noChangeAspect="1"/>
            </p:cNvGraphicFramePr>
            <p:nvPr/>
          </p:nvGraphicFramePr>
          <p:xfrm>
            <a:off x="1344" y="3057"/>
            <a:ext cx="335" cy="30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79" name="Equation" r:id="rId7" imgW="215640" imgH="228600" progId="Equation.DSMT4">
                    <p:embed/>
                  </p:oleObj>
                </mc:Choice>
                <mc:Fallback>
                  <p:oleObj name="Equation" r:id="rId7" imgW="215640" imgH="22860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44" y="3057"/>
                          <a:ext cx="335" cy="30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5" name="Text Box 35"/>
            <p:cNvSpPr txBox="1">
              <a:spLocks noChangeArrowheads="1"/>
            </p:cNvSpPr>
            <p:nvPr/>
          </p:nvSpPr>
          <p:spPr bwMode="auto">
            <a:xfrm>
              <a:off x="-48" y="2536"/>
              <a:ext cx="2592" cy="8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2400" dirty="0" smtClean="0">
                  <a:solidFill>
                    <a:srgbClr val="0000FF"/>
                  </a:solidFill>
                  <a:latin typeface="Times New Roman" pitchFamily="18" charset="0"/>
                  <a:sym typeface="Symbol" pitchFamily="18" charset="2"/>
                </a:rPr>
                <a:t>B3</a:t>
              </a:r>
              <a:r>
                <a:rPr lang="en-US" sz="2400" dirty="0">
                  <a:solidFill>
                    <a:srgbClr val="0000FF"/>
                  </a:solidFill>
                  <a:latin typeface="Times New Roman" pitchFamily="18" charset="0"/>
                  <a:sym typeface="Symbol" pitchFamily="18" charset="2"/>
                </a:rPr>
                <a:t>. </a:t>
              </a:r>
              <a:r>
                <a:rPr lang="en-US" sz="2400" dirty="0" err="1">
                  <a:solidFill>
                    <a:srgbClr val="0000FF"/>
                  </a:solidFill>
                  <a:latin typeface="Times New Roman" pitchFamily="18" charset="0"/>
                  <a:sym typeface="Symbol" pitchFamily="18" charset="2"/>
                </a:rPr>
                <a:t>Lấy</a:t>
              </a:r>
              <a:r>
                <a:rPr lang="en-US" sz="2400" dirty="0">
                  <a:solidFill>
                    <a:srgbClr val="0000FF"/>
                  </a:solidFill>
                  <a:latin typeface="Times New Roman" pitchFamily="18" charset="0"/>
                  <a:sym typeface="Symbol" pitchFamily="18" charset="2"/>
                </a:rPr>
                <a:t> </a:t>
              </a:r>
              <a:r>
                <a:rPr lang="en-US" sz="2400" dirty="0" err="1">
                  <a:solidFill>
                    <a:srgbClr val="0000FF"/>
                  </a:solidFill>
                  <a:latin typeface="Times New Roman" pitchFamily="18" charset="0"/>
                  <a:sym typeface="Symbol" pitchFamily="18" charset="2"/>
                </a:rPr>
                <a:t>giá</a:t>
              </a:r>
              <a:r>
                <a:rPr lang="en-US" sz="2400" dirty="0">
                  <a:solidFill>
                    <a:srgbClr val="0000FF"/>
                  </a:solidFill>
                  <a:latin typeface="Times New Roman" pitchFamily="18" charset="0"/>
                  <a:sym typeface="Symbol" pitchFamily="18" charset="2"/>
                </a:rPr>
                <a:t> </a:t>
              </a:r>
              <a:r>
                <a:rPr lang="en-US" sz="2400" dirty="0" err="1">
                  <a:solidFill>
                    <a:srgbClr val="0000FF"/>
                  </a:solidFill>
                  <a:latin typeface="Times New Roman" pitchFamily="18" charset="0"/>
                  <a:sym typeface="Symbol" pitchFamily="18" charset="2"/>
                </a:rPr>
                <a:t>trị</a:t>
              </a:r>
              <a:r>
                <a:rPr lang="en-US" sz="2400" dirty="0">
                  <a:solidFill>
                    <a:srgbClr val="0000FF"/>
                  </a:solidFill>
                  <a:latin typeface="Times New Roman" pitchFamily="18" charset="0"/>
                  <a:sym typeface="Symbol" pitchFamily="18" charset="2"/>
                </a:rPr>
                <a:t> </a:t>
              </a:r>
              <a:r>
                <a:rPr lang="en-US" sz="2400" dirty="0">
                  <a:solidFill>
                    <a:srgbClr val="0000FF"/>
                  </a:solidFill>
                  <a:latin typeface="Times New Roman" pitchFamily="18" charset="0"/>
                </a:rPr>
                <a:t>t </a:t>
              </a:r>
              <a:r>
                <a:rPr lang="en-US" sz="2400" dirty="0">
                  <a:solidFill>
                    <a:srgbClr val="0000FF"/>
                  </a:solidFill>
                  <a:latin typeface="Times New Roman" pitchFamily="18" charset="0"/>
                  <a:sym typeface="Symbol" pitchFamily="18" charset="2"/>
                </a:rPr>
                <a:t> 0 </a:t>
              </a:r>
              <a:r>
                <a:rPr lang="en-US" sz="2400" dirty="0" err="1">
                  <a:solidFill>
                    <a:srgbClr val="0000FF"/>
                  </a:solidFill>
                  <a:latin typeface="Times New Roman" pitchFamily="18" charset="0"/>
                  <a:sym typeface="Symbol" pitchFamily="18" charset="2"/>
                </a:rPr>
                <a:t>thay</a:t>
              </a:r>
              <a:r>
                <a:rPr lang="en-US" sz="2400" dirty="0">
                  <a:solidFill>
                    <a:srgbClr val="0000FF"/>
                  </a:solidFill>
                  <a:latin typeface="Times New Roman" pitchFamily="18" charset="0"/>
                  <a:sym typeface="Symbol" pitchFamily="18" charset="2"/>
                </a:rPr>
                <a:t> </a:t>
              </a:r>
              <a:r>
                <a:rPr lang="en-US" sz="2400" dirty="0" err="1">
                  <a:solidFill>
                    <a:srgbClr val="0000FF"/>
                  </a:solidFill>
                  <a:latin typeface="Times New Roman" pitchFamily="18" charset="0"/>
                  <a:sym typeface="Symbol" pitchFamily="18" charset="2"/>
                </a:rPr>
                <a:t>vào</a:t>
              </a:r>
              <a:r>
                <a:rPr lang="en-US" sz="2400" dirty="0">
                  <a:solidFill>
                    <a:srgbClr val="0000FF"/>
                  </a:solidFill>
                  <a:latin typeface="Times New Roman" pitchFamily="18" charset="0"/>
                  <a:sym typeface="Symbol" pitchFamily="18" charset="2"/>
                </a:rPr>
                <a:t> </a:t>
              </a:r>
              <a:r>
                <a:rPr lang="en-US" sz="2400" dirty="0">
                  <a:solidFill>
                    <a:srgbClr val="0000FF"/>
                  </a:solidFill>
                  <a:latin typeface="Times New Roman" pitchFamily="18" charset="0"/>
                </a:rPr>
                <a:t>x</a:t>
              </a:r>
              <a:r>
                <a:rPr lang="en-US" sz="2400" baseline="30000" dirty="0">
                  <a:solidFill>
                    <a:srgbClr val="0000FF"/>
                  </a:solidFill>
                  <a:latin typeface="Times New Roman" pitchFamily="18" charset="0"/>
                </a:rPr>
                <a:t>2 </a:t>
              </a:r>
              <a:r>
                <a:rPr lang="en-US" sz="2400" dirty="0">
                  <a:solidFill>
                    <a:srgbClr val="0000FF"/>
                  </a:solidFill>
                  <a:latin typeface="Times New Roman" pitchFamily="18" charset="0"/>
                </a:rPr>
                <a:t>= t </a:t>
              </a:r>
              <a:r>
                <a:rPr lang="en-US" sz="2400" dirty="0" err="1">
                  <a:solidFill>
                    <a:srgbClr val="0000FF"/>
                  </a:solidFill>
                  <a:latin typeface="Times New Roman" pitchFamily="18" charset="0"/>
                </a:rPr>
                <a:t>để</a:t>
              </a:r>
              <a:r>
                <a:rPr lang="en-US" sz="2400" dirty="0">
                  <a:solidFill>
                    <a:srgbClr val="0000FF"/>
                  </a:solidFill>
                  <a:latin typeface="Times New Roman" pitchFamily="18" charset="0"/>
                </a:rPr>
                <a:t> </a:t>
              </a:r>
              <a:r>
                <a:rPr lang="en-US" sz="2400" dirty="0" err="1">
                  <a:solidFill>
                    <a:srgbClr val="0000FF"/>
                  </a:solidFill>
                  <a:latin typeface="Times New Roman" pitchFamily="18" charset="0"/>
                </a:rPr>
                <a:t>tìm</a:t>
              </a:r>
              <a:r>
                <a:rPr lang="en-US" sz="2400" dirty="0">
                  <a:solidFill>
                    <a:srgbClr val="0000FF"/>
                  </a:solidFill>
                  <a:latin typeface="Times New Roman" pitchFamily="18" charset="0"/>
                </a:rPr>
                <a:t> x.    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en-US" sz="2400" dirty="0">
                  <a:solidFill>
                    <a:srgbClr val="0000FF"/>
                  </a:solidFill>
                  <a:latin typeface="Times New Roman" pitchFamily="18" charset="0"/>
                </a:rPr>
                <a:t>                    </a:t>
              </a:r>
              <a:r>
                <a:rPr lang="en-US" sz="2400" dirty="0">
                  <a:solidFill>
                    <a:srgbClr val="0000FF"/>
                  </a:solidFill>
                  <a:latin typeface="Times New Roman" pitchFamily="18" charset="0"/>
                  <a:sym typeface="Symbol" pitchFamily="18" charset="2"/>
                </a:rPr>
                <a:t>x = ±</a:t>
              </a:r>
            </a:p>
          </p:txBody>
        </p:sp>
      </p:grpSp>
      <p:sp>
        <p:nvSpPr>
          <p:cNvPr id="26" name="Text Box 36"/>
          <p:cNvSpPr txBox="1">
            <a:spLocks noChangeArrowheads="1"/>
          </p:cNvSpPr>
          <p:nvPr/>
        </p:nvSpPr>
        <p:spPr bwMode="auto">
          <a:xfrm>
            <a:off x="152400" y="5643265"/>
            <a:ext cx="48768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</a:rPr>
              <a:t>B4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</a:rPr>
              <a:t>.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</a:rPr>
              <a:t>Kết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</a:rPr>
              <a:t>luận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</a:rPr>
              <a:t>số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</a:rPr>
              <a:t>nghiệm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</a:rPr>
              <a:t>của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</a:rPr>
              <a:t>phương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</a:rPr>
              <a:t>trình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</a:rPr>
              <a:t>đã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</a:rPr>
              <a:t>cho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</a:rPr>
              <a:t>.</a:t>
            </a:r>
          </a:p>
        </p:txBody>
      </p:sp>
      <p:sp>
        <p:nvSpPr>
          <p:cNvPr id="8" name="Rectangle 7"/>
          <p:cNvSpPr/>
          <p:nvPr/>
        </p:nvSpPr>
        <p:spPr>
          <a:xfrm>
            <a:off x="6553200" y="5486400"/>
            <a:ext cx="16002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Symbol"/>
              </a:rPr>
              <a:t>    x</a:t>
            </a:r>
            <a:r>
              <a:rPr lang="en-US" sz="2400" baseline="30000" dirty="0" smtClean="0">
                <a:latin typeface="Times New Roman" pitchFamily="18" charset="0"/>
                <a:cs typeface="Times New Roman" pitchFamily="18" charset="0"/>
                <a:sym typeface="Symbol"/>
              </a:rPr>
              <a:t>2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sym typeface="Symbol"/>
              </a:rPr>
              <a:t>= 1 </a:t>
            </a:r>
            <a:endParaRPr lang="en-US" sz="2400" dirty="0" smtClean="0">
              <a:latin typeface="Times New Roman" pitchFamily="18" charset="0"/>
              <a:cs typeface="Times New Roman" pitchFamily="18" charset="0"/>
              <a:sym typeface="Symbol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Symbol"/>
              </a:rPr>
              <a:t> 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sym typeface="Symbol"/>
              </a:rPr>
              <a:t>x =  1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876800" y="6243935"/>
            <a:ext cx="21403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Vậy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S = 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sym typeface="Symbol"/>
              </a:rPr>
              <a:t>-1; 1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266530" y="3429000"/>
            <a:ext cx="349647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latin typeface="Times New Roman" pitchFamily="18" charset="0"/>
              </a:rPr>
              <a:t>a + b + c = 1+ 2 + (- 3) = 0</a:t>
            </a:r>
          </a:p>
        </p:txBody>
      </p:sp>
      <p:sp>
        <p:nvSpPr>
          <p:cNvPr id="40" name="Arc 39"/>
          <p:cNvSpPr/>
          <p:nvPr/>
        </p:nvSpPr>
        <p:spPr>
          <a:xfrm rot="2984069">
            <a:off x="6646266" y="1354055"/>
            <a:ext cx="1415557" cy="1499193"/>
          </a:xfrm>
          <a:prstGeom prst="arc">
            <a:avLst>
              <a:gd name="adj1" fmla="val 13660887"/>
              <a:gd name="adj2" fmla="val 1432423"/>
            </a:avLst>
          </a:prstGeom>
          <a:ln w="28575">
            <a:solidFill>
              <a:schemeClr val="tx1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3335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1" dur="2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6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1" dur="2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6" dur="2000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1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6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1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6" dur="2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06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1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16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21" dur="2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6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6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46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2" grpId="0" animBg="1"/>
      <p:bldP spid="31" grpId="0" animBg="1"/>
      <p:bldP spid="15" grpId="0" animBg="1"/>
      <p:bldP spid="8199" grpId="0"/>
      <p:bldP spid="8200" grpId="0"/>
      <p:bldP spid="9" grpId="0"/>
      <p:bldP spid="11" grpId="0"/>
      <p:bldP spid="2" grpId="0"/>
      <p:bldP spid="13" grpId="0"/>
      <p:bldP spid="14" grpId="0"/>
      <p:bldP spid="3" grpId="0"/>
      <p:bldP spid="4" grpId="0"/>
      <p:bldP spid="6" grpId="0"/>
      <p:bldP spid="21" grpId="0"/>
      <p:bldP spid="22" grpId="0"/>
      <p:bldP spid="26" grpId="0"/>
      <p:bldP spid="12" grpId="0"/>
      <p:bldP spid="16" grpId="0"/>
      <p:bldP spid="40" grpId="0" animBg="1"/>
      <p:bldP spid="40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 descr="Frames PPT 01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0" y="76200"/>
            <a:ext cx="50292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152400" y="1604665"/>
            <a:ext cx="4572000" cy="3874532"/>
          </a:xfrm>
          <a:prstGeom prst="rect">
            <a:avLst/>
          </a:prstGeom>
          <a:solidFill>
            <a:srgbClr val="E2F7FE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5502211"/>
            <a:ext cx="4038600" cy="685800"/>
          </a:xfrm>
          <a:noFill/>
          <a:ln/>
        </p:spPr>
        <p:txBody>
          <a:bodyPr>
            <a:noAutofit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2400" dirty="0" smtClean="0">
                <a:latin typeface="Times New Roman" pitchFamily="18" charset="0"/>
              </a:rPr>
              <a:t>c)</a:t>
            </a:r>
            <a:r>
              <a:rPr lang="en-US" sz="2400" b="1" dirty="0" smtClean="0">
                <a:latin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</a:rPr>
              <a:t>Ví</a:t>
            </a:r>
            <a:r>
              <a:rPr lang="en-US" sz="2400" b="1" dirty="0" smtClean="0">
                <a:latin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</a:rPr>
              <a:t>dụ</a:t>
            </a:r>
            <a:r>
              <a:rPr lang="en-US" sz="2400" b="1" dirty="0" smtClean="0">
                <a:latin typeface="Times New Roman" pitchFamily="18" charset="0"/>
              </a:rPr>
              <a:t>: </a:t>
            </a:r>
            <a:r>
              <a:rPr lang="en-US" sz="2400" dirty="0" err="1" smtClean="0">
                <a:latin typeface="Times New Roman" pitchFamily="18" charset="0"/>
              </a:rPr>
              <a:t>Giải</a:t>
            </a:r>
            <a:r>
              <a:rPr lang="en-US" sz="2400" dirty="0" smtClean="0">
                <a:latin typeface="Times New Roman" pitchFamily="18" charset="0"/>
              </a:rPr>
              <a:t>  </a:t>
            </a:r>
            <a:r>
              <a:rPr lang="en-US" sz="2400" dirty="0" err="1" smtClean="0">
                <a:latin typeface="Times New Roman" pitchFamily="18" charset="0"/>
              </a:rPr>
              <a:t>phương</a:t>
            </a:r>
            <a:r>
              <a:rPr lang="en-US" sz="2400" dirty="0" smtClean="0">
                <a:latin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</a:rPr>
              <a:t>trình</a:t>
            </a:r>
            <a:endParaRPr lang="en-US" sz="2400" dirty="0" smtClean="0">
              <a:latin typeface="Times New Roman" pitchFamily="18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dirty="0" smtClean="0">
                <a:latin typeface="Times New Roman" pitchFamily="18" charset="0"/>
              </a:rPr>
              <a:t>	x</a:t>
            </a:r>
            <a:r>
              <a:rPr lang="en-US" sz="2400" baseline="30000" dirty="0" smtClean="0">
                <a:latin typeface="Times New Roman" pitchFamily="18" charset="0"/>
              </a:rPr>
              <a:t>4</a:t>
            </a:r>
            <a:r>
              <a:rPr lang="en-US" sz="2400" dirty="0" smtClean="0">
                <a:latin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</a:rPr>
              <a:t>- 10x</a:t>
            </a:r>
            <a:r>
              <a:rPr lang="en-US" sz="2400" baseline="30000" dirty="0">
                <a:latin typeface="Times New Roman" pitchFamily="18" charset="0"/>
              </a:rPr>
              <a:t>2</a:t>
            </a:r>
            <a:r>
              <a:rPr lang="en-US" sz="2400" dirty="0">
                <a:latin typeface="Times New Roman" pitchFamily="18" charset="0"/>
              </a:rPr>
              <a:t> + 9 = 0</a:t>
            </a:r>
            <a:endParaRPr lang="en-US" sz="2400" dirty="0"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4876800" y="914400"/>
            <a:ext cx="4267200" cy="594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</a:pPr>
            <a:r>
              <a:rPr lang="en-US" sz="2300" dirty="0" err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Đặt</a:t>
            </a:r>
            <a:r>
              <a:rPr lang="en-US" sz="23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x</a:t>
            </a:r>
            <a:r>
              <a:rPr lang="en-US" sz="2300" baseline="30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2 </a:t>
            </a:r>
            <a:r>
              <a:rPr lang="en-US" sz="23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= t; t  0 </a:t>
            </a:r>
          </a:p>
          <a:p>
            <a:pPr marL="342900" indent="-342900" eaLnBrk="1" hangingPunct="1">
              <a:spcBef>
                <a:spcPct val="20000"/>
              </a:spcBef>
            </a:pPr>
            <a:r>
              <a:rPr lang="en-US" sz="23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Ta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được</a:t>
            </a:r>
            <a:r>
              <a:rPr lang="en-US" sz="23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phương</a:t>
            </a:r>
            <a:r>
              <a:rPr lang="en-US" sz="23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trình</a:t>
            </a:r>
            <a:endParaRPr lang="en-US" sz="2300" dirty="0" smtClean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342900" indent="-342900" eaLnBrk="1" hangingPunct="1">
              <a:spcBef>
                <a:spcPct val="20000"/>
              </a:spcBef>
            </a:pPr>
            <a:r>
              <a:rPr lang="en-US" sz="23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	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t</a:t>
            </a:r>
            <a:r>
              <a:rPr lang="en-US" sz="2300" baseline="300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2 </a:t>
            </a:r>
            <a:r>
              <a:rPr lang="en-US" sz="23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- 10t + 9 = 0   (*)</a:t>
            </a:r>
          </a:p>
          <a:p>
            <a:pPr marL="342900" indent="-342900" eaLnBrk="1" hangingPunct="1">
              <a:spcBef>
                <a:spcPct val="20000"/>
              </a:spcBef>
            </a:pPr>
            <a:r>
              <a:rPr lang="en-US" sz="23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Ta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có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: </a:t>
            </a:r>
            <a:r>
              <a:rPr lang="en-US" sz="23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a + b + c = 1 – 10 + 9 = 0</a:t>
            </a:r>
          </a:p>
          <a:p>
            <a:pPr indent="1588" eaLnBrk="1" hangingPunct="1">
              <a:spcBef>
                <a:spcPct val="20000"/>
              </a:spcBef>
            </a:pPr>
            <a:r>
              <a:rPr lang="en-US" sz="2300" dirty="0" err="1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Nên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p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hương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trình</a:t>
            </a:r>
            <a:r>
              <a:rPr lang="en-US" sz="23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(*)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có</a:t>
            </a:r>
            <a:r>
              <a:rPr lang="en-US" sz="23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2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nghiệm</a:t>
            </a:r>
            <a:r>
              <a:rPr lang="en-US" sz="23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là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:</a:t>
            </a:r>
            <a:endParaRPr lang="en-US" sz="2300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indent="122238" eaLnBrk="1" hangingPunct="1">
              <a:spcBef>
                <a:spcPct val="20000"/>
              </a:spcBef>
            </a:pPr>
            <a:r>
              <a:rPr lang="en-US" sz="23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t</a:t>
            </a:r>
            <a:r>
              <a:rPr lang="en-US" sz="2300" baseline="-250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1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23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= 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1</a:t>
            </a:r>
          </a:p>
          <a:p>
            <a:pPr marL="342900" indent="-342900" eaLnBrk="1" hangingPunct="1">
              <a:spcBef>
                <a:spcPct val="20000"/>
              </a:spcBef>
            </a:pPr>
            <a:r>
              <a:rPr lang="en-US" sz="23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*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Với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t = t</a:t>
            </a:r>
            <a:r>
              <a:rPr lang="en-US" sz="2300" baseline="-250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1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= 1 </a:t>
            </a:r>
            <a:r>
              <a:rPr lang="en-US" sz="23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  x</a:t>
            </a:r>
            <a:r>
              <a:rPr lang="en-US" sz="2300" baseline="30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2 </a:t>
            </a:r>
            <a:r>
              <a:rPr lang="en-US" sz="23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= 1 </a:t>
            </a:r>
            <a:endParaRPr lang="en-US" sz="2300" dirty="0" smtClean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342900" indent="-342900" eaLnBrk="1" hangingPunct="1">
              <a:spcBef>
                <a:spcPct val="20000"/>
              </a:spcBef>
            </a:pPr>
            <a:r>
              <a:rPr lang="en-US" sz="23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			 </a:t>
            </a:r>
            <a:r>
              <a:rPr lang="en-US" sz="23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x = 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  <a:sym typeface="Symbol"/>
              </a:rPr>
              <a:t></a:t>
            </a:r>
            <a:r>
              <a:rPr lang="en-US" sz="2300" dirty="0" smtClean="0">
                <a:latin typeface="Times New Roman" pitchFamily="18" charset="0"/>
                <a:cs typeface="Tahoma" pitchFamily="34" charset="0"/>
                <a:sym typeface="Symbol" pitchFamily="18" charset="2"/>
              </a:rPr>
              <a:t>1</a:t>
            </a:r>
            <a:endParaRPr lang="en-US" sz="2300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342900" indent="-342900" eaLnBrk="1" hangingPunct="1">
              <a:spcBef>
                <a:spcPct val="20000"/>
              </a:spcBef>
            </a:pPr>
            <a:r>
              <a:rPr lang="en-US" sz="23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*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Với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t = t</a:t>
            </a:r>
            <a:r>
              <a:rPr lang="en-US" sz="2300" baseline="-250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2  </a:t>
            </a:r>
            <a:r>
              <a:rPr lang="en-US" sz="23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= 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9 </a:t>
            </a:r>
            <a:r>
              <a:rPr lang="en-US" sz="23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 x</a:t>
            </a:r>
            <a:r>
              <a:rPr lang="en-US" sz="2300" baseline="30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2 </a:t>
            </a:r>
            <a:r>
              <a:rPr lang="en-US" sz="23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= 9 </a:t>
            </a:r>
            <a:endParaRPr lang="en-US" sz="2300" dirty="0" smtClean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342900" indent="-342900" eaLnBrk="1" hangingPunct="1">
              <a:spcBef>
                <a:spcPct val="20000"/>
              </a:spcBef>
            </a:pPr>
            <a:r>
              <a:rPr lang="en-US" sz="23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			 </a:t>
            </a:r>
            <a:r>
              <a:rPr lang="en-US" sz="23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x = 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  <a:sym typeface="Symbol"/>
              </a:rPr>
              <a:t></a:t>
            </a:r>
            <a:r>
              <a:rPr lang="en-US" sz="2300" dirty="0" smtClean="0">
                <a:latin typeface="Times New Roman" pitchFamily="18" charset="0"/>
                <a:cs typeface="Tahoma" pitchFamily="34" charset="0"/>
                <a:sym typeface="Symbol" pitchFamily="18" charset="2"/>
              </a:rPr>
              <a:t> </a:t>
            </a:r>
            <a:r>
              <a:rPr lang="en-US" sz="2300" dirty="0">
                <a:latin typeface="Times New Roman" pitchFamily="18" charset="0"/>
                <a:cs typeface="Tahoma" pitchFamily="34" charset="0"/>
                <a:sym typeface="Symbol" pitchFamily="18" charset="2"/>
              </a:rPr>
              <a:t>3                                                    </a:t>
            </a:r>
            <a:r>
              <a:rPr lang="en-US" sz="23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</a:p>
          <a:p>
            <a:pPr indent="1588" eaLnBrk="1" hangingPunct="1">
              <a:spcBef>
                <a:spcPct val="20000"/>
              </a:spcBef>
            </a:pPr>
            <a:r>
              <a:rPr lang="en-US" sz="2300" dirty="0" err="1" smtClean="0">
                <a:latin typeface="Times New Roman" pitchFamily="18" charset="0"/>
              </a:rPr>
              <a:t>Vậy</a:t>
            </a:r>
            <a:r>
              <a:rPr lang="en-US" sz="2300" dirty="0" smtClean="0">
                <a:latin typeface="Times New Roman" pitchFamily="18" charset="0"/>
              </a:rPr>
              <a:t> </a:t>
            </a:r>
            <a:r>
              <a:rPr lang="en-US" sz="2300" dirty="0" err="1">
                <a:latin typeface="Times New Roman" pitchFamily="18" charset="0"/>
              </a:rPr>
              <a:t>phương</a:t>
            </a:r>
            <a:r>
              <a:rPr lang="en-US" sz="2300" dirty="0">
                <a:latin typeface="Times New Roman" pitchFamily="18" charset="0"/>
              </a:rPr>
              <a:t> </a:t>
            </a:r>
            <a:r>
              <a:rPr lang="en-US" sz="2300" dirty="0" err="1">
                <a:latin typeface="Times New Roman" pitchFamily="18" charset="0"/>
              </a:rPr>
              <a:t>trình</a:t>
            </a:r>
            <a:r>
              <a:rPr lang="en-US" sz="2300" dirty="0">
                <a:latin typeface="Times New Roman" pitchFamily="18" charset="0"/>
              </a:rPr>
              <a:t> </a:t>
            </a:r>
            <a:r>
              <a:rPr lang="en-US" sz="2300" dirty="0" err="1">
                <a:latin typeface="Times New Roman" pitchFamily="18" charset="0"/>
              </a:rPr>
              <a:t>đã</a:t>
            </a:r>
            <a:r>
              <a:rPr lang="en-US" sz="2300" dirty="0">
                <a:latin typeface="Times New Roman" pitchFamily="18" charset="0"/>
              </a:rPr>
              <a:t> </a:t>
            </a:r>
            <a:r>
              <a:rPr lang="en-US" sz="2300" dirty="0" err="1">
                <a:latin typeface="Times New Roman" pitchFamily="18" charset="0"/>
              </a:rPr>
              <a:t>cho</a:t>
            </a:r>
            <a:r>
              <a:rPr lang="en-US" sz="2300" dirty="0">
                <a:latin typeface="Times New Roman" pitchFamily="18" charset="0"/>
              </a:rPr>
              <a:t> </a:t>
            </a:r>
            <a:r>
              <a:rPr lang="en-US" sz="2300" dirty="0" err="1">
                <a:latin typeface="Times New Roman" pitchFamily="18" charset="0"/>
              </a:rPr>
              <a:t>có</a:t>
            </a:r>
            <a:r>
              <a:rPr lang="en-US" sz="2300" dirty="0">
                <a:latin typeface="Times New Roman" pitchFamily="18" charset="0"/>
              </a:rPr>
              <a:t> 4 </a:t>
            </a:r>
            <a:r>
              <a:rPr lang="en-US" sz="2300" dirty="0" err="1">
                <a:latin typeface="Times New Roman" pitchFamily="18" charset="0"/>
              </a:rPr>
              <a:t>nghiệm</a:t>
            </a:r>
            <a:r>
              <a:rPr lang="en-US" sz="2300" dirty="0">
                <a:latin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</a:rPr>
              <a:t>là</a:t>
            </a:r>
            <a:r>
              <a:rPr lang="en-US" sz="2300" dirty="0" smtClean="0">
                <a:latin typeface="Times New Roman" pitchFamily="18" charset="0"/>
              </a:rPr>
              <a:t>:</a:t>
            </a:r>
            <a:endParaRPr lang="en-US" sz="2300" dirty="0">
              <a:latin typeface="Times New Roman" pitchFamily="18" charset="0"/>
            </a:endParaRPr>
          </a:p>
          <a:p>
            <a:pPr indent="1588" eaLnBrk="1" hangingPunct="1">
              <a:spcBef>
                <a:spcPct val="20000"/>
              </a:spcBef>
            </a:pPr>
            <a:r>
              <a:rPr lang="en-US" sz="2300" dirty="0" smtClean="0">
                <a:latin typeface="Times New Roman" pitchFamily="18" charset="0"/>
              </a:rPr>
              <a:t>x</a:t>
            </a:r>
            <a:r>
              <a:rPr lang="en-US" sz="2300" baseline="-25000" dirty="0" smtClean="0">
                <a:latin typeface="Times New Roman" pitchFamily="18" charset="0"/>
              </a:rPr>
              <a:t>1 </a:t>
            </a:r>
            <a:r>
              <a:rPr lang="en-US" sz="2300" dirty="0">
                <a:latin typeface="Times New Roman" pitchFamily="18" charset="0"/>
              </a:rPr>
              <a:t>= 1 ; x</a:t>
            </a:r>
            <a:r>
              <a:rPr lang="en-US" sz="2300" baseline="-25000" dirty="0">
                <a:latin typeface="Times New Roman" pitchFamily="18" charset="0"/>
              </a:rPr>
              <a:t>2</a:t>
            </a:r>
            <a:r>
              <a:rPr lang="en-US" sz="2300" dirty="0">
                <a:latin typeface="Times New Roman" pitchFamily="18" charset="0"/>
              </a:rPr>
              <a:t>= - 1 ;  x</a:t>
            </a:r>
            <a:r>
              <a:rPr lang="en-US" sz="2300" baseline="-25000" dirty="0">
                <a:latin typeface="Times New Roman" pitchFamily="18" charset="0"/>
              </a:rPr>
              <a:t>3 </a:t>
            </a:r>
            <a:r>
              <a:rPr lang="en-US" sz="2300" dirty="0">
                <a:latin typeface="Times New Roman" pitchFamily="18" charset="0"/>
              </a:rPr>
              <a:t>= 3 ;  x</a:t>
            </a:r>
            <a:r>
              <a:rPr lang="en-US" sz="2300" baseline="-25000" dirty="0">
                <a:latin typeface="Times New Roman" pitchFamily="18" charset="0"/>
              </a:rPr>
              <a:t>4 </a:t>
            </a:r>
            <a:r>
              <a:rPr lang="en-US" sz="2300" dirty="0">
                <a:latin typeface="Times New Roman" pitchFamily="18" charset="0"/>
              </a:rPr>
              <a:t>= -3</a:t>
            </a:r>
          </a:p>
        </p:txBody>
      </p:sp>
      <p:sp>
        <p:nvSpPr>
          <p:cNvPr id="23559" name="Rectangle 7"/>
          <p:cNvSpPr>
            <a:spLocks noChangeArrowheads="1"/>
          </p:cNvSpPr>
          <p:nvPr/>
        </p:nvSpPr>
        <p:spPr bwMode="auto">
          <a:xfrm>
            <a:off x="0" y="0"/>
            <a:ext cx="9144000" cy="609600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rgbClr val="FFFF00"/>
              </a:gs>
            </a:gsLst>
            <a:path path="rect">
              <a:fillToRect r="100000" b="10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60" name="WordArt 8"/>
          <p:cNvSpPr>
            <a:spLocks noChangeArrowheads="1" noChangeShapeType="1" noTextEdit="1"/>
          </p:cNvSpPr>
          <p:nvPr/>
        </p:nvSpPr>
        <p:spPr bwMode="auto">
          <a:xfrm>
            <a:off x="228600" y="66675"/>
            <a:ext cx="8686800" cy="466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200" kern="10"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CC99FF"/>
                    </a:gs>
                    <a:gs pos="100000">
                      <a:srgbClr val="FF3300"/>
                    </a:gs>
                  </a:gsLst>
                  <a:lin ang="5400000" scaled="1"/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Tiết 60. Bài 7. PHƯƠNG TRÌNH QUY VỀ PHƯƠNG TRÌNH BẬC HAI</a:t>
            </a:r>
            <a:endParaRPr lang="en-US" sz="3200" kern="10">
              <a:ln w="9525">
                <a:solidFill>
                  <a:schemeClr val="hlink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CC99FF"/>
                  </a:gs>
                  <a:gs pos="100000">
                    <a:srgbClr val="FF3300"/>
                  </a:gs>
                </a:gsLst>
                <a:lin ang="5400000" scaled="1"/>
              </a:gradFill>
              <a:effectLst>
                <a:outerShdw dist="35921" dir="2700000" algn="ctr" rotWithShape="0">
                  <a:srgbClr val="C0C0C0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23561" name="Text Box 9"/>
          <p:cNvSpPr txBox="1">
            <a:spLocks noChangeArrowheads="1"/>
          </p:cNvSpPr>
          <p:nvPr/>
        </p:nvSpPr>
        <p:spPr bwMode="auto">
          <a:xfrm>
            <a:off x="0" y="609600"/>
            <a:ext cx="4724400" cy="4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sz="2400" b="1">
                <a:solidFill>
                  <a:srgbClr val="FF3300"/>
                </a:solidFill>
                <a:latin typeface="Times New Roman" pitchFamily="18" charset="0"/>
              </a:rPr>
              <a:t>1. </a:t>
            </a:r>
            <a:r>
              <a:rPr lang="en-US" sz="2400" b="1" u="sng">
                <a:solidFill>
                  <a:srgbClr val="FF3300"/>
                </a:solidFill>
                <a:latin typeface="Times New Roman" pitchFamily="18" charset="0"/>
              </a:rPr>
              <a:t>Phương trình trùng phương</a:t>
            </a:r>
            <a:r>
              <a:rPr lang="en-US" sz="2400" b="1">
                <a:solidFill>
                  <a:srgbClr val="FF3300"/>
                </a:solidFill>
                <a:latin typeface="Times New Roman" pitchFamily="18" charset="0"/>
              </a:rPr>
              <a:t>:</a:t>
            </a:r>
            <a:endParaRPr lang="en-US" sz="2400">
              <a:solidFill>
                <a:srgbClr val="FF3300"/>
              </a:solidFill>
              <a:latin typeface="Times New Roman" pitchFamily="18" charset="0"/>
            </a:endParaRPr>
          </a:p>
        </p:txBody>
      </p:sp>
      <p:sp>
        <p:nvSpPr>
          <p:cNvPr id="21" name="Text Box 6"/>
          <p:cNvSpPr txBox="1">
            <a:spLocks noChangeArrowheads="1"/>
          </p:cNvSpPr>
          <p:nvPr/>
        </p:nvSpPr>
        <p:spPr bwMode="auto">
          <a:xfrm>
            <a:off x="152400" y="1066800"/>
            <a:ext cx="4572000" cy="461665"/>
          </a:xfrm>
          <a:prstGeom prst="rect">
            <a:avLst/>
          </a:prstGeom>
          <a:ln/>
          <a:ex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smtClean="0">
                <a:latin typeface="Times New Roman" pitchFamily="18" charset="0"/>
              </a:rPr>
              <a:t>a) </a:t>
            </a:r>
            <a:r>
              <a:rPr lang="en-US" sz="2400" b="1" dirty="0" err="1" smtClean="0">
                <a:latin typeface="Times New Roman" pitchFamily="18" charset="0"/>
              </a:rPr>
              <a:t>Định</a:t>
            </a:r>
            <a:r>
              <a:rPr lang="en-US" sz="2400" b="1" dirty="0" smtClean="0">
                <a:latin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</a:rPr>
              <a:t>nghĩa</a:t>
            </a:r>
            <a:r>
              <a:rPr lang="en-US" sz="2400" dirty="0" smtClean="0">
                <a:latin typeface="Times New Roman" pitchFamily="18" charset="0"/>
              </a:rPr>
              <a:t>:</a:t>
            </a:r>
            <a:endParaRPr lang="en-US" sz="2400" b="1" dirty="0">
              <a:latin typeface="Times New Roman" pitchFamily="18" charset="0"/>
            </a:endParaRPr>
          </a:p>
        </p:txBody>
      </p:sp>
      <p:sp>
        <p:nvSpPr>
          <p:cNvPr id="22" name="Text Box 7"/>
          <p:cNvSpPr txBox="1">
            <a:spLocks noChangeArrowheads="1"/>
          </p:cNvSpPr>
          <p:nvPr/>
        </p:nvSpPr>
        <p:spPr bwMode="auto">
          <a:xfrm>
            <a:off x="152400" y="1524000"/>
            <a:ext cx="39624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latin typeface="Times New Roman" pitchFamily="18" charset="0"/>
              </a:rPr>
              <a:t>b</a:t>
            </a:r>
            <a:r>
              <a:rPr lang="en-US" sz="2400" dirty="0" smtClean="0">
                <a:latin typeface="Times New Roman" pitchFamily="18" charset="0"/>
              </a:rPr>
              <a:t>) </a:t>
            </a:r>
            <a:r>
              <a:rPr lang="en-US" sz="2400" b="1" dirty="0" err="1" smtClean="0">
                <a:latin typeface="Times New Roman" pitchFamily="18" charset="0"/>
              </a:rPr>
              <a:t>Cách</a:t>
            </a:r>
            <a:r>
              <a:rPr lang="en-US" sz="2400" b="1" dirty="0" smtClean="0">
                <a:latin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</a:rPr>
              <a:t>giải</a:t>
            </a:r>
            <a:r>
              <a:rPr lang="en-US" sz="2400" dirty="0" smtClean="0">
                <a:latin typeface="Times New Roman" pitchFamily="18" charset="0"/>
              </a:rPr>
              <a:t>: </a:t>
            </a:r>
            <a:endParaRPr lang="en-US" sz="2400" dirty="0">
              <a:latin typeface="Times New Roman" pitchFamily="18" charset="0"/>
            </a:endParaRPr>
          </a:p>
        </p:txBody>
      </p:sp>
      <p:sp>
        <p:nvSpPr>
          <p:cNvPr id="23" name="Text Box 29"/>
          <p:cNvSpPr txBox="1">
            <a:spLocks noChangeArrowheads="1"/>
          </p:cNvSpPr>
          <p:nvPr/>
        </p:nvSpPr>
        <p:spPr bwMode="auto">
          <a:xfrm>
            <a:off x="152400" y="1912203"/>
            <a:ext cx="33528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charset="0"/>
              </a:defRPr>
            </a:lvl1pPr>
            <a:lvl2pPr marL="914400" indent="-457200">
              <a:defRPr>
                <a:solidFill>
                  <a:schemeClr val="tx1"/>
                </a:solidFill>
                <a:latin typeface="Arial" charset="0"/>
              </a:defRPr>
            </a:lvl2pPr>
            <a:lvl3pPr marL="1371600" indent="-457200">
              <a:defRPr>
                <a:solidFill>
                  <a:schemeClr val="tx1"/>
                </a:solidFill>
                <a:latin typeface="Arial" charset="0"/>
              </a:defRPr>
            </a:lvl3pPr>
            <a:lvl4pPr marL="1828800" indent="-457200">
              <a:defRPr>
                <a:solidFill>
                  <a:schemeClr val="tx1"/>
                </a:solidFill>
                <a:latin typeface="Arial" charset="0"/>
              </a:defRPr>
            </a:lvl4pPr>
            <a:lvl5pPr marL="2286000" indent="-457200">
              <a:defRPr>
                <a:solidFill>
                  <a:schemeClr val="tx1"/>
                </a:solidFill>
                <a:latin typeface="Arial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</a:rPr>
              <a:t>B1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</a:rPr>
              <a:t>.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</a:rPr>
              <a:t>Đặt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</a:rPr>
              <a:t> x</a:t>
            </a:r>
            <a:r>
              <a:rPr lang="en-US" sz="2400" baseline="30000" dirty="0">
                <a:solidFill>
                  <a:srgbClr val="0000FF"/>
                </a:solidFill>
                <a:latin typeface="Times New Roman" pitchFamily="18" charset="0"/>
              </a:rPr>
              <a:t>2 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</a:rPr>
              <a:t>= 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</a:rPr>
              <a:t>t (t ≥ 0)</a:t>
            </a:r>
            <a:endParaRPr lang="en-US" sz="2400" dirty="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24" name="Text Box 31"/>
          <p:cNvSpPr txBox="1">
            <a:spLocks noChangeArrowheads="1"/>
          </p:cNvSpPr>
          <p:nvPr/>
        </p:nvSpPr>
        <p:spPr bwMode="auto">
          <a:xfrm>
            <a:off x="609600" y="2293203"/>
            <a:ext cx="3844925" cy="904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spcBef>
                <a:spcPct val="20000"/>
              </a:spcBef>
            </a:pP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sym typeface="Symbol" pitchFamily="18" charset="2"/>
              </a:rPr>
              <a:t>Ta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sym typeface="Symbol" pitchFamily="18" charset="2"/>
              </a:rPr>
              <a:t>được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sym typeface="Symbol" pitchFamily="18" charset="2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sym typeface="Symbol" pitchFamily="18" charset="2"/>
              </a:rPr>
              <a:t>phương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sym typeface="Symbol" pitchFamily="18" charset="2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sym typeface="Symbol" pitchFamily="18" charset="2"/>
              </a:rPr>
              <a:t>trình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sym typeface="Symbol" pitchFamily="18" charset="2"/>
              </a:rPr>
              <a:t>: </a:t>
            </a:r>
          </a:p>
          <a:p>
            <a:pPr eaLnBrk="1" hangingPunct="1">
              <a:spcBef>
                <a:spcPct val="20000"/>
              </a:spcBef>
            </a:pP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sym typeface="Symbol" pitchFamily="18" charset="2"/>
              </a:rPr>
              <a:t>	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sym typeface="Symbol" pitchFamily="18" charset="2"/>
              </a:rPr>
              <a:t>at</a:t>
            </a:r>
            <a:r>
              <a:rPr lang="en-US" sz="2400" baseline="30000" dirty="0" smtClean="0">
                <a:solidFill>
                  <a:srgbClr val="0000FF"/>
                </a:solidFill>
                <a:latin typeface="Times New Roman" pitchFamily="18" charset="0"/>
                <a:sym typeface="Symbol" pitchFamily="18" charset="2"/>
              </a:rPr>
              <a:t>2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sym typeface="Symbol" pitchFamily="18" charset="2"/>
              </a:rPr>
              <a:t> 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sym typeface="Symbol" pitchFamily="18" charset="2"/>
              </a:rPr>
              <a:t>+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sym typeface="Symbol" pitchFamily="18" charset="2"/>
              </a:rPr>
              <a:t>bt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sym typeface="Symbol" pitchFamily="18" charset="2"/>
              </a:rPr>
              <a:t> + c = 0</a:t>
            </a:r>
            <a:endParaRPr lang="en-US" sz="2400" dirty="0">
              <a:latin typeface="Times New Roman" pitchFamily="18" charset="0"/>
            </a:endParaRPr>
          </a:p>
        </p:txBody>
      </p:sp>
      <p:sp>
        <p:nvSpPr>
          <p:cNvPr id="25" name="Text Box 32"/>
          <p:cNvSpPr txBox="1">
            <a:spLocks noChangeArrowheads="1"/>
          </p:cNvSpPr>
          <p:nvPr/>
        </p:nvSpPr>
        <p:spPr bwMode="auto">
          <a:xfrm>
            <a:off x="152400" y="2971800"/>
            <a:ext cx="4572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</a:rPr>
              <a:t>B2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</a:rPr>
              <a:t>.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</a:rPr>
              <a:t>Giải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</a:rPr>
              <a:t>phương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</a:rPr>
              <a:t>trình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</a:rPr>
              <a:t>bậc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</a:rPr>
              <a:t>hai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</a:rPr>
              <a:t>ẩn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</a:rPr>
              <a:t>t.</a:t>
            </a:r>
          </a:p>
        </p:txBody>
      </p:sp>
      <p:grpSp>
        <p:nvGrpSpPr>
          <p:cNvPr id="26" name="Group 33"/>
          <p:cNvGrpSpPr>
            <a:grpSpLocks/>
          </p:cNvGrpSpPr>
          <p:nvPr/>
        </p:nvGrpSpPr>
        <p:grpSpPr bwMode="auto">
          <a:xfrm>
            <a:off x="152400" y="3416300"/>
            <a:ext cx="4114800" cy="1384300"/>
            <a:chOff x="-48" y="2536"/>
            <a:chExt cx="2592" cy="872"/>
          </a:xfrm>
        </p:grpSpPr>
        <p:graphicFrame>
          <p:nvGraphicFramePr>
            <p:cNvPr id="27" name="Object 34"/>
            <p:cNvGraphicFramePr>
              <a:graphicFrameLocks noChangeAspect="1"/>
            </p:cNvGraphicFramePr>
            <p:nvPr/>
          </p:nvGraphicFramePr>
          <p:xfrm>
            <a:off x="1344" y="3057"/>
            <a:ext cx="335" cy="30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257" name="Equation" r:id="rId4" imgW="215640" imgH="228600" progId="Equation.DSMT4">
                    <p:embed/>
                  </p:oleObj>
                </mc:Choice>
                <mc:Fallback>
                  <p:oleObj name="Equation" r:id="rId4" imgW="215640" imgH="22860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44" y="3057"/>
                          <a:ext cx="335" cy="30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8" name="Text Box 35"/>
            <p:cNvSpPr txBox="1">
              <a:spLocks noChangeArrowheads="1"/>
            </p:cNvSpPr>
            <p:nvPr/>
          </p:nvSpPr>
          <p:spPr bwMode="auto">
            <a:xfrm>
              <a:off x="-48" y="2536"/>
              <a:ext cx="2592" cy="8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2400" dirty="0" smtClean="0">
                  <a:solidFill>
                    <a:srgbClr val="0000FF"/>
                  </a:solidFill>
                  <a:latin typeface="Times New Roman" pitchFamily="18" charset="0"/>
                  <a:sym typeface="Symbol" pitchFamily="18" charset="2"/>
                </a:rPr>
                <a:t>B3</a:t>
              </a:r>
              <a:r>
                <a:rPr lang="en-US" sz="2400" dirty="0">
                  <a:solidFill>
                    <a:srgbClr val="0000FF"/>
                  </a:solidFill>
                  <a:latin typeface="Times New Roman" pitchFamily="18" charset="0"/>
                  <a:sym typeface="Symbol" pitchFamily="18" charset="2"/>
                </a:rPr>
                <a:t>. </a:t>
              </a:r>
              <a:r>
                <a:rPr lang="en-US" sz="2400" dirty="0" err="1">
                  <a:solidFill>
                    <a:srgbClr val="0000FF"/>
                  </a:solidFill>
                  <a:latin typeface="Times New Roman" pitchFamily="18" charset="0"/>
                  <a:sym typeface="Symbol" pitchFamily="18" charset="2"/>
                </a:rPr>
                <a:t>Lấy</a:t>
              </a:r>
              <a:r>
                <a:rPr lang="en-US" sz="2400" dirty="0">
                  <a:solidFill>
                    <a:srgbClr val="0000FF"/>
                  </a:solidFill>
                  <a:latin typeface="Times New Roman" pitchFamily="18" charset="0"/>
                  <a:sym typeface="Symbol" pitchFamily="18" charset="2"/>
                </a:rPr>
                <a:t> </a:t>
              </a:r>
              <a:r>
                <a:rPr lang="en-US" sz="2400" dirty="0" err="1">
                  <a:solidFill>
                    <a:srgbClr val="0000FF"/>
                  </a:solidFill>
                  <a:latin typeface="Times New Roman" pitchFamily="18" charset="0"/>
                  <a:sym typeface="Symbol" pitchFamily="18" charset="2"/>
                </a:rPr>
                <a:t>giá</a:t>
              </a:r>
              <a:r>
                <a:rPr lang="en-US" sz="2400" dirty="0">
                  <a:solidFill>
                    <a:srgbClr val="0000FF"/>
                  </a:solidFill>
                  <a:latin typeface="Times New Roman" pitchFamily="18" charset="0"/>
                  <a:sym typeface="Symbol" pitchFamily="18" charset="2"/>
                </a:rPr>
                <a:t> </a:t>
              </a:r>
              <a:r>
                <a:rPr lang="en-US" sz="2400" dirty="0" err="1">
                  <a:solidFill>
                    <a:srgbClr val="0000FF"/>
                  </a:solidFill>
                  <a:latin typeface="Times New Roman" pitchFamily="18" charset="0"/>
                  <a:sym typeface="Symbol" pitchFamily="18" charset="2"/>
                </a:rPr>
                <a:t>trị</a:t>
              </a:r>
              <a:r>
                <a:rPr lang="en-US" sz="2400" dirty="0">
                  <a:solidFill>
                    <a:srgbClr val="0000FF"/>
                  </a:solidFill>
                  <a:latin typeface="Times New Roman" pitchFamily="18" charset="0"/>
                  <a:sym typeface="Symbol" pitchFamily="18" charset="2"/>
                </a:rPr>
                <a:t> </a:t>
              </a:r>
              <a:r>
                <a:rPr lang="en-US" sz="2400" dirty="0">
                  <a:solidFill>
                    <a:srgbClr val="0000FF"/>
                  </a:solidFill>
                  <a:latin typeface="Times New Roman" pitchFamily="18" charset="0"/>
                </a:rPr>
                <a:t>t </a:t>
              </a:r>
              <a:r>
                <a:rPr lang="en-US" sz="2400" dirty="0">
                  <a:solidFill>
                    <a:srgbClr val="0000FF"/>
                  </a:solidFill>
                  <a:latin typeface="Times New Roman" pitchFamily="18" charset="0"/>
                  <a:sym typeface="Symbol" pitchFamily="18" charset="2"/>
                </a:rPr>
                <a:t> 0 </a:t>
              </a:r>
              <a:r>
                <a:rPr lang="en-US" sz="2400" dirty="0" err="1">
                  <a:solidFill>
                    <a:srgbClr val="0000FF"/>
                  </a:solidFill>
                  <a:latin typeface="Times New Roman" pitchFamily="18" charset="0"/>
                  <a:sym typeface="Symbol" pitchFamily="18" charset="2"/>
                </a:rPr>
                <a:t>thay</a:t>
              </a:r>
              <a:r>
                <a:rPr lang="en-US" sz="2400" dirty="0">
                  <a:solidFill>
                    <a:srgbClr val="0000FF"/>
                  </a:solidFill>
                  <a:latin typeface="Times New Roman" pitchFamily="18" charset="0"/>
                  <a:sym typeface="Symbol" pitchFamily="18" charset="2"/>
                </a:rPr>
                <a:t> </a:t>
              </a:r>
              <a:r>
                <a:rPr lang="en-US" sz="2400" dirty="0" err="1">
                  <a:solidFill>
                    <a:srgbClr val="0000FF"/>
                  </a:solidFill>
                  <a:latin typeface="Times New Roman" pitchFamily="18" charset="0"/>
                  <a:sym typeface="Symbol" pitchFamily="18" charset="2"/>
                </a:rPr>
                <a:t>vào</a:t>
              </a:r>
              <a:r>
                <a:rPr lang="en-US" sz="2400" dirty="0">
                  <a:solidFill>
                    <a:srgbClr val="0000FF"/>
                  </a:solidFill>
                  <a:latin typeface="Times New Roman" pitchFamily="18" charset="0"/>
                  <a:sym typeface="Symbol" pitchFamily="18" charset="2"/>
                </a:rPr>
                <a:t> </a:t>
              </a:r>
              <a:r>
                <a:rPr lang="en-US" sz="2400" dirty="0">
                  <a:solidFill>
                    <a:srgbClr val="0000FF"/>
                  </a:solidFill>
                  <a:latin typeface="Times New Roman" pitchFamily="18" charset="0"/>
                </a:rPr>
                <a:t>x</a:t>
              </a:r>
              <a:r>
                <a:rPr lang="en-US" sz="2400" baseline="30000" dirty="0">
                  <a:solidFill>
                    <a:srgbClr val="0000FF"/>
                  </a:solidFill>
                  <a:latin typeface="Times New Roman" pitchFamily="18" charset="0"/>
                </a:rPr>
                <a:t>2 </a:t>
              </a:r>
              <a:r>
                <a:rPr lang="en-US" sz="2400" dirty="0">
                  <a:solidFill>
                    <a:srgbClr val="0000FF"/>
                  </a:solidFill>
                  <a:latin typeface="Times New Roman" pitchFamily="18" charset="0"/>
                </a:rPr>
                <a:t>= t </a:t>
              </a:r>
              <a:r>
                <a:rPr lang="en-US" sz="2400" dirty="0" err="1">
                  <a:solidFill>
                    <a:srgbClr val="0000FF"/>
                  </a:solidFill>
                  <a:latin typeface="Times New Roman" pitchFamily="18" charset="0"/>
                </a:rPr>
                <a:t>để</a:t>
              </a:r>
              <a:r>
                <a:rPr lang="en-US" sz="2400" dirty="0">
                  <a:solidFill>
                    <a:srgbClr val="0000FF"/>
                  </a:solidFill>
                  <a:latin typeface="Times New Roman" pitchFamily="18" charset="0"/>
                </a:rPr>
                <a:t> </a:t>
              </a:r>
              <a:r>
                <a:rPr lang="en-US" sz="2400" dirty="0" err="1">
                  <a:solidFill>
                    <a:srgbClr val="0000FF"/>
                  </a:solidFill>
                  <a:latin typeface="Times New Roman" pitchFamily="18" charset="0"/>
                </a:rPr>
                <a:t>tìm</a:t>
              </a:r>
              <a:r>
                <a:rPr lang="en-US" sz="2400" dirty="0">
                  <a:solidFill>
                    <a:srgbClr val="0000FF"/>
                  </a:solidFill>
                  <a:latin typeface="Times New Roman" pitchFamily="18" charset="0"/>
                </a:rPr>
                <a:t> x.    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en-US" sz="2400" dirty="0">
                  <a:solidFill>
                    <a:srgbClr val="0000FF"/>
                  </a:solidFill>
                  <a:latin typeface="Times New Roman" pitchFamily="18" charset="0"/>
                </a:rPr>
                <a:t>                    </a:t>
              </a:r>
              <a:r>
                <a:rPr lang="en-US" sz="2400" dirty="0">
                  <a:solidFill>
                    <a:srgbClr val="0000FF"/>
                  </a:solidFill>
                  <a:latin typeface="Times New Roman" pitchFamily="18" charset="0"/>
                  <a:sym typeface="Symbol" pitchFamily="18" charset="2"/>
                </a:rPr>
                <a:t>x = ±</a:t>
              </a:r>
            </a:p>
          </p:txBody>
        </p:sp>
      </p:grpSp>
      <p:sp>
        <p:nvSpPr>
          <p:cNvPr id="29" name="Text Box 36"/>
          <p:cNvSpPr txBox="1">
            <a:spLocks noChangeArrowheads="1"/>
          </p:cNvSpPr>
          <p:nvPr/>
        </p:nvSpPr>
        <p:spPr bwMode="auto">
          <a:xfrm>
            <a:off x="152400" y="4648200"/>
            <a:ext cx="46482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</a:rPr>
              <a:t>B4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</a:rPr>
              <a:t>.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</a:rPr>
              <a:t>Kết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</a:rPr>
              <a:t>luận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</a:rPr>
              <a:t>số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</a:rPr>
              <a:t>nghiệm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</a:rPr>
              <a:t>của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</a:rPr>
              <a:t>phương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</a:rPr>
              <a:t>trình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</a:rPr>
              <a:t>đã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</a:rPr>
              <a:t>cho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</a:rPr>
              <a:t>.</a:t>
            </a: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94870034"/>
              </p:ext>
            </p:extLst>
          </p:nvPr>
        </p:nvGraphicFramePr>
        <p:xfrm>
          <a:off x="6553200" y="3276600"/>
          <a:ext cx="158115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58" name="Equation" r:id="rId6" imgW="1054080" imgH="457200" progId="Equation.DSMT4">
                  <p:embed/>
                </p:oleObj>
              </mc:Choice>
              <mc:Fallback>
                <p:oleObj name="Equation" r:id="rId6" imgW="1054080" imgH="457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6553200" y="3276600"/>
                        <a:ext cx="1581150" cy="685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553200" y="533400"/>
            <a:ext cx="7312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u="sng" dirty="0" err="1" smtClean="0">
                <a:latin typeface="Times New Roman" pitchFamily="18" charset="0"/>
                <a:cs typeface="Times New Roman" pitchFamily="18" charset="0"/>
              </a:rPr>
              <a:t>Giải</a:t>
            </a:r>
            <a:endParaRPr lang="en-US" sz="2400" i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717829" y="3348335"/>
            <a:ext cx="9877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8080029" y="3352800"/>
            <a:ext cx="9877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955051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1" presetClass="entr" presetSubtype="1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1" presetClass="entr" presetSubtype="1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1" presetClass="entr" presetSubtype="1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3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uiExpand="1" build="p"/>
      <p:bldP spid="23556" grpId="0"/>
      <p:bldP spid="3" grpId="0"/>
      <p:bldP spid="30" grpId="0"/>
      <p:bldP spid="3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Frames PPT 01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291" name="Oval 3"/>
          <p:cNvSpPr>
            <a:spLocks noChangeArrowheads="1"/>
          </p:cNvSpPr>
          <p:nvPr/>
        </p:nvSpPr>
        <p:spPr bwMode="auto">
          <a:xfrm>
            <a:off x="4953000" y="609600"/>
            <a:ext cx="457200" cy="381000"/>
          </a:xfrm>
          <a:prstGeom prst="ellipse">
            <a:avLst/>
          </a:prstGeom>
          <a:solidFill>
            <a:srgbClr val="E2F7FE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292" name="AutoShape 4"/>
          <p:cNvSpPr>
            <a:spLocks noChangeArrowheads="1"/>
          </p:cNvSpPr>
          <p:nvPr/>
        </p:nvSpPr>
        <p:spPr bwMode="auto">
          <a:xfrm>
            <a:off x="0" y="1752600"/>
            <a:ext cx="4724400" cy="3521075"/>
          </a:xfrm>
          <a:prstGeom prst="roundRect">
            <a:avLst>
              <a:gd name="adj" fmla="val 23159"/>
            </a:avLst>
          </a:prstGeom>
          <a:solidFill>
            <a:srgbClr val="FFCCCC"/>
          </a:solidFill>
          <a:ln w="38100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2400">
              <a:latin typeface="Arial Black" pitchFamily="34" charset="0"/>
            </a:endParaRPr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990600"/>
            <a:ext cx="4724400" cy="4495800"/>
          </a:xfrm>
        </p:spPr>
        <p:txBody>
          <a:bodyPr/>
          <a:lstStyle/>
          <a:p>
            <a:pPr indent="-114300">
              <a:buFontTx/>
              <a:buNone/>
            </a:pP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</a:rPr>
              <a:t>2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</a:rPr>
              <a:t>. </a:t>
            </a:r>
            <a:r>
              <a:rPr lang="en-US" sz="2400" b="1" u="sng" dirty="0" err="1">
                <a:solidFill>
                  <a:srgbClr val="FF0000"/>
                </a:solidFill>
                <a:latin typeface="Times New Roman" pitchFamily="18" charset="0"/>
              </a:rPr>
              <a:t>Phương</a:t>
            </a:r>
            <a:r>
              <a:rPr lang="en-US" sz="2400" b="1" u="sng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400" b="1" u="sng" dirty="0" err="1">
                <a:solidFill>
                  <a:srgbClr val="FF0000"/>
                </a:solidFill>
                <a:latin typeface="Times New Roman" pitchFamily="18" charset="0"/>
              </a:rPr>
              <a:t>trình</a:t>
            </a:r>
            <a:r>
              <a:rPr lang="en-US" sz="2400" b="1" u="sng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400" b="1" u="sng" dirty="0" err="1">
                <a:solidFill>
                  <a:srgbClr val="FF0000"/>
                </a:solidFill>
                <a:latin typeface="Times New Roman" pitchFamily="18" charset="0"/>
              </a:rPr>
              <a:t>chứa</a:t>
            </a:r>
            <a:r>
              <a:rPr lang="en-US" sz="2400" b="1" u="sng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400" b="1" u="sng" dirty="0" err="1">
                <a:solidFill>
                  <a:srgbClr val="FF0000"/>
                </a:solidFill>
                <a:latin typeface="Times New Roman" pitchFamily="18" charset="0"/>
              </a:rPr>
              <a:t>ẩn</a:t>
            </a:r>
            <a:r>
              <a:rPr lang="en-US" sz="2400" b="1" u="sng" dirty="0">
                <a:solidFill>
                  <a:srgbClr val="FF0000"/>
                </a:solidFill>
                <a:latin typeface="Times New Roman" pitchFamily="18" charset="0"/>
              </a:rPr>
              <a:t> ở </a:t>
            </a:r>
            <a:r>
              <a:rPr lang="en-US" sz="2400" b="1" u="sng" dirty="0" err="1">
                <a:solidFill>
                  <a:srgbClr val="FF0000"/>
                </a:solidFill>
                <a:latin typeface="Times New Roman" pitchFamily="18" charset="0"/>
              </a:rPr>
              <a:t>mẫu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</a:rPr>
              <a:t>:</a:t>
            </a:r>
          </a:p>
          <a:p>
            <a:pPr>
              <a:buFontTx/>
              <a:buNone/>
            </a:pPr>
            <a:r>
              <a:rPr lang="en-US" sz="2400" b="1" dirty="0">
                <a:latin typeface="Times New Roman" pitchFamily="18" charset="0"/>
              </a:rPr>
              <a:t>  </a:t>
            </a:r>
            <a:r>
              <a:rPr lang="en-US" sz="2400" b="1" i="1" u="sng" dirty="0" err="1">
                <a:latin typeface="Times New Roman" pitchFamily="18" charset="0"/>
              </a:rPr>
              <a:t>Cách</a:t>
            </a:r>
            <a:r>
              <a:rPr lang="en-US" sz="2400" b="1" i="1" u="sng" dirty="0">
                <a:latin typeface="Times New Roman" pitchFamily="18" charset="0"/>
              </a:rPr>
              <a:t> </a:t>
            </a:r>
            <a:r>
              <a:rPr lang="en-US" sz="2400" b="1" i="1" u="sng" dirty="0" err="1">
                <a:latin typeface="Times New Roman" pitchFamily="18" charset="0"/>
              </a:rPr>
              <a:t>giải</a:t>
            </a:r>
            <a:r>
              <a:rPr lang="en-US" sz="2400" b="1" i="1" dirty="0">
                <a:latin typeface="Times New Roman" pitchFamily="18" charset="0"/>
              </a:rPr>
              <a:t>:</a:t>
            </a:r>
          </a:p>
          <a:p>
            <a:pPr>
              <a:buFontTx/>
              <a:buNone/>
            </a:pPr>
            <a:r>
              <a:rPr lang="en-US" sz="2400" b="1" i="1" dirty="0">
                <a:latin typeface="Times New Roman" pitchFamily="18" charset="0"/>
              </a:rPr>
              <a:t>  </a:t>
            </a:r>
            <a:r>
              <a:rPr lang="en-US" sz="2400" b="1" u="sng" dirty="0" err="1">
                <a:latin typeface="Times New Roman" pitchFamily="18" charset="0"/>
              </a:rPr>
              <a:t>Bước</a:t>
            </a:r>
            <a:r>
              <a:rPr lang="en-US" sz="2400" b="1" u="sng" dirty="0">
                <a:latin typeface="Times New Roman" pitchFamily="18" charset="0"/>
              </a:rPr>
              <a:t> 1</a:t>
            </a:r>
            <a:r>
              <a:rPr lang="en-US" sz="2400" b="1" dirty="0">
                <a:latin typeface="Times New Roman" pitchFamily="18" charset="0"/>
              </a:rPr>
              <a:t> :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Tìm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điều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kiện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xác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định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của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phương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trình</a:t>
            </a:r>
            <a:r>
              <a:rPr lang="en-US" sz="2400" dirty="0">
                <a:latin typeface="Times New Roman" pitchFamily="18" charset="0"/>
              </a:rPr>
              <a:t>.</a:t>
            </a:r>
          </a:p>
          <a:p>
            <a:pPr>
              <a:buFontTx/>
              <a:buNone/>
            </a:pP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b="1" u="sng" dirty="0" err="1">
                <a:latin typeface="Times New Roman" pitchFamily="18" charset="0"/>
              </a:rPr>
              <a:t>Bước</a:t>
            </a:r>
            <a:r>
              <a:rPr lang="en-US" sz="2400" b="1" u="sng" dirty="0">
                <a:latin typeface="Times New Roman" pitchFamily="18" charset="0"/>
              </a:rPr>
              <a:t> 2</a:t>
            </a:r>
            <a:r>
              <a:rPr lang="en-US" sz="2400" b="1" dirty="0">
                <a:latin typeface="Times New Roman" pitchFamily="18" charset="0"/>
              </a:rPr>
              <a:t> :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Quy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đồng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mẫu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thức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hai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vế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rồi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khử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mẫu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thức</a:t>
            </a:r>
            <a:r>
              <a:rPr lang="en-US" sz="2400" dirty="0">
                <a:latin typeface="Times New Roman" pitchFamily="18" charset="0"/>
              </a:rPr>
              <a:t>.</a:t>
            </a:r>
          </a:p>
          <a:p>
            <a:pPr>
              <a:buFontTx/>
              <a:buNone/>
            </a:pP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b="1" u="sng" dirty="0" err="1">
                <a:latin typeface="Times New Roman" pitchFamily="18" charset="0"/>
              </a:rPr>
              <a:t>Bước</a:t>
            </a:r>
            <a:r>
              <a:rPr lang="en-US" sz="2400" b="1" u="sng" dirty="0">
                <a:latin typeface="Times New Roman" pitchFamily="18" charset="0"/>
              </a:rPr>
              <a:t> 3</a:t>
            </a:r>
            <a:r>
              <a:rPr lang="en-US" sz="2400" b="1" dirty="0">
                <a:latin typeface="Times New Roman" pitchFamily="18" charset="0"/>
              </a:rPr>
              <a:t> :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Giải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phương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trình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vừa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nhận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được</a:t>
            </a:r>
            <a:r>
              <a:rPr lang="en-US" sz="2400" dirty="0">
                <a:latin typeface="Times New Roman" pitchFamily="18" charset="0"/>
              </a:rPr>
              <a:t>.</a:t>
            </a:r>
          </a:p>
          <a:p>
            <a:pPr>
              <a:buFontTx/>
              <a:buNone/>
            </a:pP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b="1" u="sng" dirty="0" err="1">
                <a:latin typeface="Times New Roman" pitchFamily="18" charset="0"/>
              </a:rPr>
              <a:t>Bước</a:t>
            </a:r>
            <a:r>
              <a:rPr lang="en-US" sz="2400" b="1" u="sng" dirty="0">
                <a:latin typeface="Times New Roman" pitchFamily="18" charset="0"/>
              </a:rPr>
              <a:t> 4</a:t>
            </a:r>
            <a:r>
              <a:rPr lang="en-US" sz="2400" b="1" dirty="0">
                <a:latin typeface="Times New Roman" pitchFamily="18" charset="0"/>
              </a:rPr>
              <a:t> :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</a:rPr>
              <a:t>Đối</a:t>
            </a:r>
            <a:r>
              <a:rPr lang="en-US" sz="2400" dirty="0" smtClean="0">
                <a:latin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</a:rPr>
              <a:t>chiếu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</a:rPr>
              <a:t>điều</a:t>
            </a:r>
            <a:r>
              <a:rPr lang="en-US" sz="2400" dirty="0" smtClean="0">
                <a:latin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</a:rPr>
              <a:t>kiện</a:t>
            </a:r>
            <a:r>
              <a:rPr lang="en-US" sz="2400" dirty="0" smtClean="0">
                <a:latin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</a:rPr>
              <a:t>kết</a:t>
            </a:r>
            <a:r>
              <a:rPr lang="en-US" sz="2400" dirty="0" smtClean="0">
                <a:latin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</a:rPr>
              <a:t>luận</a:t>
            </a:r>
            <a:r>
              <a:rPr lang="en-US" sz="2400" dirty="0" smtClean="0">
                <a:latin typeface="Times New Roman" pitchFamily="18" charset="0"/>
              </a:rPr>
              <a:t>  </a:t>
            </a:r>
            <a:r>
              <a:rPr lang="en-US" sz="2400" dirty="0" err="1" smtClean="0">
                <a:latin typeface="Times New Roman" pitchFamily="18" charset="0"/>
              </a:rPr>
              <a:t>nghiệm</a:t>
            </a:r>
            <a:r>
              <a:rPr lang="en-US" sz="2400" dirty="0" smtClean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của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phương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trình</a:t>
            </a:r>
            <a:r>
              <a:rPr lang="en-US" sz="2400" dirty="0">
                <a:latin typeface="Times New Roman" pitchFamily="18" charset="0"/>
              </a:rPr>
              <a:t>.</a:t>
            </a:r>
            <a:endParaRPr lang="en-US" sz="2400" b="1" dirty="0">
              <a:latin typeface="Times New Roman" pitchFamily="18" charset="0"/>
            </a:endParaRP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876800" y="609600"/>
            <a:ext cx="4038600" cy="57150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</a:rPr>
              <a:t>?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</a:rPr>
              <a:t>2  </a:t>
            </a:r>
            <a:r>
              <a:rPr lang="en-US" sz="2400" b="1" dirty="0" err="1">
                <a:latin typeface="Times New Roman" pitchFamily="18" charset="0"/>
              </a:rPr>
              <a:t>Giải</a:t>
            </a:r>
            <a:r>
              <a:rPr lang="en-US" sz="2400" b="1" dirty="0">
                <a:latin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</a:rPr>
              <a:t>phương</a:t>
            </a:r>
            <a:r>
              <a:rPr lang="en-US" sz="2400" b="1" dirty="0">
                <a:latin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</a:rPr>
              <a:t>trình</a:t>
            </a:r>
            <a:r>
              <a:rPr lang="en-US" sz="2400" b="1" dirty="0" smtClean="0"/>
              <a:t> </a:t>
            </a:r>
            <a:endParaRPr lang="en-US" sz="2400" b="1" dirty="0"/>
          </a:p>
        </p:txBody>
      </p:sp>
      <p:graphicFrame>
        <p:nvGraphicFramePr>
          <p:cNvPr id="12295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50256505"/>
              </p:ext>
            </p:extLst>
          </p:nvPr>
        </p:nvGraphicFramePr>
        <p:xfrm>
          <a:off x="5173664" y="990600"/>
          <a:ext cx="2176461" cy="8321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69" name="Equation" r:id="rId4" imgW="1155600" imgH="419040" progId="Equation.DSMT4">
                  <p:embed/>
                </p:oleObj>
              </mc:Choice>
              <mc:Fallback>
                <p:oleObj name="Equation" r:id="rId4" imgW="1155600" imgH="419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73664" y="990600"/>
                        <a:ext cx="2176461" cy="83213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6" name="Line 8"/>
          <p:cNvSpPr>
            <a:spLocks noChangeShapeType="1"/>
          </p:cNvSpPr>
          <p:nvPr/>
        </p:nvSpPr>
        <p:spPr bwMode="auto">
          <a:xfrm>
            <a:off x="4724400" y="502920"/>
            <a:ext cx="0" cy="6096000"/>
          </a:xfrm>
          <a:prstGeom prst="line">
            <a:avLst/>
          </a:prstGeom>
          <a:noFill/>
          <a:ln w="28575">
            <a:solidFill>
              <a:schemeClr val="accent6">
                <a:lumMod val="7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8" name="Text Box 10"/>
          <p:cNvSpPr txBox="1">
            <a:spLocks noChangeArrowheads="1"/>
          </p:cNvSpPr>
          <p:nvPr/>
        </p:nvSpPr>
        <p:spPr bwMode="auto">
          <a:xfrm>
            <a:off x="4876800" y="3276600"/>
            <a:ext cx="76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latin typeface="Times New Roman" pitchFamily="18" charset="0"/>
              </a:rPr>
              <a:t>(*)       </a:t>
            </a:r>
          </a:p>
        </p:txBody>
      </p:sp>
      <p:graphicFrame>
        <p:nvGraphicFramePr>
          <p:cNvPr id="1229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0529239"/>
              </p:ext>
            </p:extLst>
          </p:nvPr>
        </p:nvGraphicFramePr>
        <p:xfrm>
          <a:off x="5369935" y="3413414"/>
          <a:ext cx="401205" cy="3203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70" name="Equation" r:id="rId6" imgW="190440" imgH="152280" progId="Equation.DSMT4">
                  <p:embed/>
                </p:oleObj>
              </mc:Choice>
              <mc:Fallback>
                <p:oleObj name="Equation" r:id="rId6" imgW="190440" imgH="152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69935" y="3413414"/>
                        <a:ext cx="401205" cy="32038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00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53398773"/>
              </p:ext>
            </p:extLst>
          </p:nvPr>
        </p:nvGraphicFramePr>
        <p:xfrm>
          <a:off x="5899728" y="3297881"/>
          <a:ext cx="2170545" cy="3941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71" name="Equation" r:id="rId8" imgW="1117440" imgH="203040" progId="Equation.DSMT4">
                  <p:embed/>
                </p:oleObj>
              </mc:Choice>
              <mc:Fallback>
                <p:oleObj name="Equation" r:id="rId8" imgW="111744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99728" y="3297881"/>
                        <a:ext cx="2170545" cy="39413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01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16204509"/>
              </p:ext>
            </p:extLst>
          </p:nvPr>
        </p:nvGraphicFramePr>
        <p:xfrm>
          <a:off x="5334000" y="3657600"/>
          <a:ext cx="2156114" cy="3969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72" name="Equation" r:id="rId10" imgW="1104840" imgH="203040" progId="Equation.DSMT4">
                  <p:embed/>
                </p:oleObj>
              </mc:Choice>
              <mc:Fallback>
                <p:oleObj name="Equation" r:id="rId10" imgW="110484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0" y="3657600"/>
                        <a:ext cx="2156114" cy="39697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02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67991693"/>
              </p:ext>
            </p:extLst>
          </p:nvPr>
        </p:nvGraphicFramePr>
        <p:xfrm>
          <a:off x="5354782" y="5029200"/>
          <a:ext cx="969818" cy="4849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73" name="Equation" r:id="rId12" imgW="457200" imgH="228600" progId="Equation.DSMT4">
                  <p:embed/>
                </p:oleObj>
              </mc:Choice>
              <mc:Fallback>
                <p:oleObj name="Equation" r:id="rId12" imgW="4572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54782" y="5029200"/>
                        <a:ext cx="969818" cy="48490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303" name="Text Box 15"/>
          <p:cNvSpPr txBox="1">
            <a:spLocks noChangeArrowheads="1"/>
          </p:cNvSpPr>
          <p:nvPr/>
        </p:nvSpPr>
        <p:spPr bwMode="auto">
          <a:xfrm>
            <a:off x="6362700" y="5029200"/>
            <a:ext cx="10287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</a:rPr>
              <a:t>(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</a:rPr>
              <a:t>nhận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</a:rPr>
              <a:t>)</a:t>
            </a:r>
            <a:endParaRPr lang="en-US" sz="2400" dirty="0">
              <a:solidFill>
                <a:srgbClr val="0000FF"/>
              </a:solidFill>
              <a:latin typeface="Times New Roman" pitchFamily="18" charset="0"/>
            </a:endParaRPr>
          </a:p>
        </p:txBody>
      </p:sp>
      <p:graphicFrame>
        <p:nvGraphicFramePr>
          <p:cNvPr id="12304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42624564"/>
              </p:ext>
            </p:extLst>
          </p:nvPr>
        </p:nvGraphicFramePr>
        <p:xfrm>
          <a:off x="5334000" y="5290373"/>
          <a:ext cx="2101273" cy="8356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74" name="Equation" r:id="rId14" imgW="990360" imgH="393480" progId="Equation.DSMT4">
                  <p:embed/>
                </p:oleObj>
              </mc:Choice>
              <mc:Fallback>
                <p:oleObj name="Equation" r:id="rId14" imgW="99036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0" y="5290373"/>
                        <a:ext cx="2101273" cy="83560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305" name="Text Box 17"/>
          <p:cNvSpPr txBox="1">
            <a:spLocks noChangeArrowheads="1"/>
          </p:cNvSpPr>
          <p:nvPr/>
        </p:nvSpPr>
        <p:spPr bwMode="auto">
          <a:xfrm>
            <a:off x="7543800" y="5410200"/>
            <a:ext cx="11080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</a:rPr>
              <a:t>(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</a:rPr>
              <a:t>loại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</a:rPr>
              <a:t>)</a:t>
            </a:r>
            <a:endParaRPr lang="en-US" sz="2400" dirty="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12306" name="Text Box 18"/>
          <p:cNvSpPr txBox="1">
            <a:spLocks noChangeArrowheads="1"/>
          </p:cNvSpPr>
          <p:nvPr/>
        </p:nvSpPr>
        <p:spPr bwMode="auto">
          <a:xfrm>
            <a:off x="4724400" y="5874603"/>
            <a:ext cx="40386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err="1" smtClean="0">
                <a:solidFill>
                  <a:srgbClr val="003300"/>
                </a:solidFill>
                <a:latin typeface="Times New Roman" pitchFamily="18" charset="0"/>
              </a:rPr>
              <a:t>Vậy</a:t>
            </a:r>
            <a:r>
              <a:rPr lang="en-US" sz="2400" dirty="0" smtClean="0">
                <a:solidFill>
                  <a:srgbClr val="003300"/>
                </a:solidFill>
                <a:latin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3300"/>
                </a:solidFill>
                <a:latin typeface="Times New Roman" pitchFamily="18" charset="0"/>
              </a:rPr>
              <a:t>nghiệm</a:t>
            </a:r>
            <a:r>
              <a:rPr lang="en-US" sz="2400" dirty="0" smtClean="0">
                <a:solidFill>
                  <a:srgbClr val="003300"/>
                </a:solidFill>
                <a:latin typeface="Times New Roman" pitchFamily="18" charset="0"/>
              </a:rPr>
              <a:t> </a:t>
            </a:r>
            <a:r>
              <a:rPr lang="en-US" sz="2400" dirty="0" err="1">
                <a:solidFill>
                  <a:srgbClr val="003300"/>
                </a:solidFill>
                <a:latin typeface="Times New Roman" pitchFamily="18" charset="0"/>
              </a:rPr>
              <a:t>của</a:t>
            </a:r>
            <a:r>
              <a:rPr lang="en-US" sz="2400" dirty="0">
                <a:solidFill>
                  <a:srgbClr val="003300"/>
                </a:solidFill>
                <a:latin typeface="Times New Roman" pitchFamily="18" charset="0"/>
              </a:rPr>
              <a:t> </a:t>
            </a:r>
            <a:r>
              <a:rPr lang="en-US" sz="2400" dirty="0" err="1">
                <a:solidFill>
                  <a:srgbClr val="003300"/>
                </a:solidFill>
                <a:latin typeface="Times New Roman" pitchFamily="18" charset="0"/>
              </a:rPr>
              <a:t>phương</a:t>
            </a:r>
            <a:r>
              <a:rPr lang="en-US" sz="2400" dirty="0">
                <a:solidFill>
                  <a:srgbClr val="003300"/>
                </a:solidFill>
                <a:latin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3300"/>
                </a:solidFill>
                <a:latin typeface="Times New Roman" pitchFamily="18" charset="0"/>
              </a:rPr>
              <a:t>trình</a:t>
            </a:r>
            <a:r>
              <a:rPr lang="en-US" sz="2400" dirty="0" smtClean="0">
                <a:solidFill>
                  <a:srgbClr val="003300"/>
                </a:solidFill>
                <a:latin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3300"/>
                </a:solidFill>
                <a:latin typeface="Times New Roman" pitchFamily="18" charset="0"/>
              </a:rPr>
              <a:t>đã</a:t>
            </a:r>
            <a:r>
              <a:rPr lang="en-US" sz="2400" dirty="0" smtClean="0">
                <a:solidFill>
                  <a:srgbClr val="003300"/>
                </a:solidFill>
                <a:latin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3300"/>
                </a:solidFill>
                <a:latin typeface="Times New Roman" pitchFamily="18" charset="0"/>
              </a:rPr>
              <a:t>cho</a:t>
            </a:r>
            <a:r>
              <a:rPr lang="en-US" sz="2400" dirty="0" smtClean="0">
                <a:solidFill>
                  <a:srgbClr val="003300"/>
                </a:solidFill>
                <a:latin typeface="Times New Roman" pitchFamily="18" charset="0"/>
              </a:rPr>
              <a:t> </a:t>
            </a:r>
            <a:r>
              <a:rPr lang="en-US" sz="2400" dirty="0" err="1">
                <a:solidFill>
                  <a:srgbClr val="003300"/>
                </a:solidFill>
                <a:latin typeface="Times New Roman" pitchFamily="18" charset="0"/>
              </a:rPr>
              <a:t>là</a:t>
            </a:r>
            <a:r>
              <a:rPr lang="en-US" sz="2400" dirty="0">
                <a:solidFill>
                  <a:srgbClr val="003300"/>
                </a:solidFill>
                <a:latin typeface="Times New Roman" pitchFamily="18" charset="0"/>
              </a:rPr>
              <a:t>: x = 1</a:t>
            </a:r>
          </a:p>
        </p:txBody>
      </p:sp>
      <p:graphicFrame>
        <p:nvGraphicFramePr>
          <p:cNvPr id="12307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70751140"/>
              </p:ext>
            </p:extLst>
          </p:nvPr>
        </p:nvGraphicFramePr>
        <p:xfrm>
          <a:off x="6324600" y="2590800"/>
          <a:ext cx="917427" cy="3778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75" name="Equation" r:id="rId16" imgW="431640" imgH="177480" progId="Equation.DSMT4">
                  <p:embed/>
                </p:oleObj>
              </mc:Choice>
              <mc:Fallback>
                <p:oleObj name="Equation" r:id="rId16" imgW="43164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24600" y="2590800"/>
                        <a:ext cx="917427" cy="3778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308" name="Rectangle 20"/>
          <p:cNvSpPr>
            <a:spLocks noChangeArrowheads="1"/>
          </p:cNvSpPr>
          <p:nvPr/>
        </p:nvSpPr>
        <p:spPr bwMode="auto">
          <a:xfrm>
            <a:off x="0" y="0"/>
            <a:ext cx="9144000" cy="609600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rgbClr val="FFFF00"/>
              </a:gs>
            </a:gsLst>
            <a:path path="rect">
              <a:fillToRect r="100000" b="10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9" name="WordArt 21"/>
          <p:cNvSpPr>
            <a:spLocks noChangeArrowheads="1" noChangeShapeType="1" noTextEdit="1"/>
          </p:cNvSpPr>
          <p:nvPr/>
        </p:nvSpPr>
        <p:spPr bwMode="auto">
          <a:xfrm>
            <a:off x="228600" y="66675"/>
            <a:ext cx="8686800" cy="466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200" kern="10"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CC99FF"/>
                    </a:gs>
                    <a:gs pos="100000">
                      <a:srgbClr val="FF3300"/>
                    </a:gs>
                  </a:gsLst>
                  <a:lin ang="5400000" scaled="1"/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Tiết 60. Bài 7. PHƯƠNG TRÌNH QUY VỀ PHƯƠNG TRÌNH BẬC HAI</a:t>
            </a:r>
            <a:endParaRPr lang="en-US" sz="3200" kern="10">
              <a:ln w="9525">
                <a:solidFill>
                  <a:schemeClr val="hlink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CC99FF"/>
                  </a:gs>
                  <a:gs pos="100000">
                    <a:srgbClr val="FF3300"/>
                  </a:gs>
                </a:gsLst>
                <a:lin ang="5400000" scaled="1"/>
              </a:gradFill>
              <a:effectLst>
                <a:outerShdw dist="35921" dir="2700000" algn="ctr" rotWithShape="0">
                  <a:srgbClr val="C0C0C0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2310" name="Text Box 22"/>
          <p:cNvSpPr txBox="1">
            <a:spLocks noChangeArrowheads="1"/>
          </p:cNvSpPr>
          <p:nvPr/>
        </p:nvSpPr>
        <p:spPr bwMode="auto">
          <a:xfrm>
            <a:off x="228600" y="609600"/>
            <a:ext cx="4724400" cy="4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sz="2400" b="1" dirty="0">
                <a:solidFill>
                  <a:srgbClr val="0070C0"/>
                </a:solidFill>
                <a:latin typeface="Times New Roman" pitchFamily="18" charset="0"/>
              </a:rPr>
              <a:t>1. </a:t>
            </a:r>
            <a:r>
              <a:rPr lang="en-US" sz="2400" b="1" u="sng" dirty="0" err="1">
                <a:solidFill>
                  <a:srgbClr val="0070C0"/>
                </a:solidFill>
                <a:latin typeface="Times New Roman" pitchFamily="18" charset="0"/>
              </a:rPr>
              <a:t>Phương</a:t>
            </a:r>
            <a:r>
              <a:rPr lang="en-US" sz="2400" b="1" u="sng" dirty="0">
                <a:solidFill>
                  <a:srgbClr val="0070C0"/>
                </a:solidFill>
                <a:latin typeface="Times New Roman" pitchFamily="18" charset="0"/>
              </a:rPr>
              <a:t> </a:t>
            </a:r>
            <a:r>
              <a:rPr lang="en-US" sz="2400" b="1" u="sng" dirty="0" err="1">
                <a:solidFill>
                  <a:srgbClr val="0070C0"/>
                </a:solidFill>
                <a:latin typeface="Times New Roman" pitchFamily="18" charset="0"/>
              </a:rPr>
              <a:t>trình</a:t>
            </a:r>
            <a:r>
              <a:rPr lang="en-US" sz="2400" b="1" u="sng" dirty="0">
                <a:solidFill>
                  <a:srgbClr val="0070C0"/>
                </a:solidFill>
                <a:latin typeface="Times New Roman" pitchFamily="18" charset="0"/>
              </a:rPr>
              <a:t> </a:t>
            </a:r>
            <a:r>
              <a:rPr lang="en-US" sz="2400" b="1" u="sng" dirty="0" err="1">
                <a:solidFill>
                  <a:srgbClr val="0070C0"/>
                </a:solidFill>
                <a:latin typeface="Times New Roman" pitchFamily="18" charset="0"/>
              </a:rPr>
              <a:t>trùng</a:t>
            </a:r>
            <a:r>
              <a:rPr lang="en-US" sz="2400" b="1" u="sng" dirty="0">
                <a:solidFill>
                  <a:srgbClr val="0070C0"/>
                </a:solidFill>
                <a:latin typeface="Times New Roman" pitchFamily="18" charset="0"/>
              </a:rPr>
              <a:t> </a:t>
            </a:r>
            <a:r>
              <a:rPr lang="en-US" sz="2400" b="1" u="sng" dirty="0" err="1">
                <a:solidFill>
                  <a:srgbClr val="0070C0"/>
                </a:solidFill>
                <a:latin typeface="Times New Roman" pitchFamily="18" charset="0"/>
              </a:rPr>
              <a:t>phương</a:t>
            </a:r>
            <a:r>
              <a:rPr lang="en-US" sz="2400" b="1" dirty="0">
                <a:solidFill>
                  <a:srgbClr val="0070C0"/>
                </a:solidFill>
                <a:latin typeface="Times New Roman" pitchFamily="18" charset="0"/>
              </a:rPr>
              <a:t>:</a:t>
            </a:r>
            <a:endParaRPr lang="en-US" sz="2400" dirty="0">
              <a:solidFill>
                <a:srgbClr val="0070C0"/>
              </a:solidFill>
              <a:latin typeface="Times New Roman" pitchFamily="18" charset="0"/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15900823"/>
              </p:ext>
            </p:extLst>
          </p:nvPr>
        </p:nvGraphicFramePr>
        <p:xfrm>
          <a:off x="4899025" y="1722635"/>
          <a:ext cx="3406775" cy="9443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76" name="Equation" r:id="rId18" imgW="1688760" imgH="444240" progId="Equation.DSMT4">
                  <p:embed/>
                </p:oleObj>
              </mc:Choice>
              <mc:Fallback>
                <p:oleObj name="Equation" r:id="rId18" imgW="1688760" imgH="44424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99025" y="1722635"/>
                        <a:ext cx="3406775" cy="94436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Text Box 9"/>
          <p:cNvSpPr txBox="1">
            <a:spLocks noChangeArrowheads="1"/>
          </p:cNvSpPr>
          <p:nvPr/>
        </p:nvSpPr>
        <p:spPr bwMode="auto">
          <a:xfrm>
            <a:off x="4876800" y="2514600"/>
            <a:ext cx="152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solidFill>
                  <a:srgbClr val="0000FF"/>
                </a:solidFill>
                <a:latin typeface="Times New Roman" pitchFamily="18" charset="0"/>
              </a:rPr>
              <a:t>+ </a:t>
            </a:r>
            <a:r>
              <a:rPr lang="en-US" sz="2400" u="sng" dirty="0">
                <a:solidFill>
                  <a:srgbClr val="0000FF"/>
                </a:solidFill>
                <a:latin typeface="Times New Roman" pitchFamily="18" charset="0"/>
              </a:rPr>
              <a:t>ĐKXĐ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</a:rPr>
              <a:t> :</a:t>
            </a:r>
          </a:p>
        </p:txBody>
      </p:sp>
      <p:sp>
        <p:nvSpPr>
          <p:cNvPr id="25" name="Text Box 9"/>
          <p:cNvSpPr txBox="1">
            <a:spLocks noChangeArrowheads="1"/>
          </p:cNvSpPr>
          <p:nvPr/>
        </p:nvSpPr>
        <p:spPr bwMode="auto">
          <a:xfrm>
            <a:off x="4876800" y="2895600"/>
            <a:ext cx="1219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solidFill>
                  <a:srgbClr val="0000FF"/>
                </a:solidFill>
                <a:latin typeface="Times New Roman" pitchFamily="18" charset="0"/>
              </a:rPr>
              <a:t>+ </a:t>
            </a:r>
            <a:r>
              <a:rPr lang="en-US" sz="2400" u="sng" dirty="0" smtClean="0">
                <a:solidFill>
                  <a:srgbClr val="0000FF"/>
                </a:solidFill>
                <a:latin typeface="Times New Roman" pitchFamily="18" charset="0"/>
              </a:rPr>
              <a:t>MTC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</a:rPr>
              <a:t>:</a:t>
            </a:r>
            <a:endParaRPr lang="en-US" sz="2400" dirty="0">
              <a:solidFill>
                <a:srgbClr val="0000FF"/>
              </a:solidFill>
              <a:latin typeface="Times New Roman" pitchFamily="18" charset="0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25178882"/>
              </p:ext>
            </p:extLst>
          </p:nvPr>
        </p:nvGraphicFramePr>
        <p:xfrm>
          <a:off x="6019800" y="2914535"/>
          <a:ext cx="1570182" cy="3925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77" name="Equation" r:id="rId20" imgW="812520" imgH="203040" progId="Equation.DSMT4">
                  <p:embed/>
                </p:oleObj>
              </mc:Choice>
              <mc:Fallback>
                <p:oleObj name="Equation" r:id="rId20" imgW="81252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1"/>
                      <a:stretch>
                        <a:fillRect/>
                      </a:stretch>
                    </p:blipFill>
                    <p:spPr>
                      <a:xfrm>
                        <a:off x="6019800" y="2914535"/>
                        <a:ext cx="1570182" cy="39254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4648200" y="3962400"/>
            <a:ext cx="4495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a = 1; b = -4; c = 3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Ta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</p:txBody>
      </p:sp>
      <p:sp>
        <p:nvSpPr>
          <p:cNvPr id="5" name="Rectangle 4"/>
          <p:cNvSpPr/>
          <p:nvPr/>
        </p:nvSpPr>
        <p:spPr>
          <a:xfrm>
            <a:off x="4648200" y="4343400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a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+ b + c = 1 + (-4) + 3 = 0</a:t>
            </a:r>
          </a:p>
          <a:p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Nên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nghiệm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3812169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22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22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22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22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22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229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22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5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5" dur="500"/>
                                        <p:tgtEl>
                                          <p:spTgt spid="12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0" dur="500"/>
                                        <p:tgtEl>
                                          <p:spTgt spid="12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500"/>
                            </p:stCondLst>
                            <p:childTnLst>
                              <p:par>
                                <p:cTn id="82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4" dur="500"/>
                                        <p:tgtEl>
                                          <p:spTgt spid="12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9" dur="500"/>
                                        <p:tgtEl>
                                          <p:spTgt spid="12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4" dur="500"/>
                                        <p:tgtEl>
                                          <p:spTgt spid="12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9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4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9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4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9" dur="500"/>
                                        <p:tgtEl>
                                          <p:spTgt spid="12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4" dur="500"/>
                                        <p:tgtEl>
                                          <p:spTgt spid="12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9" dur="500"/>
                                        <p:tgtEl>
                                          <p:spTgt spid="12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4" dur="500"/>
                                        <p:tgtEl>
                                          <p:spTgt spid="12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9" dur="500"/>
                                        <p:tgtEl>
                                          <p:spTgt spid="12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animBg="1"/>
      <p:bldP spid="12292" grpId="0" animBg="1"/>
      <p:bldP spid="12293" grpId="0" build="p"/>
      <p:bldP spid="12294" grpId="0" build="p"/>
      <p:bldP spid="12298" grpId="0"/>
      <p:bldP spid="12303" grpId="0"/>
      <p:bldP spid="12305" grpId="0"/>
      <p:bldP spid="12306" grpId="0"/>
      <p:bldP spid="24" grpId="0"/>
      <p:bldP spid="2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Frames PPT 01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465" name="Text Box 9"/>
          <p:cNvSpPr txBox="1">
            <a:spLocks noChangeArrowheads="1"/>
          </p:cNvSpPr>
          <p:nvPr/>
        </p:nvSpPr>
        <p:spPr bwMode="auto">
          <a:xfrm>
            <a:off x="609600" y="838200"/>
            <a:ext cx="48006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 b="1" dirty="0" err="1" smtClean="0">
                <a:latin typeface="Times New Roman" pitchFamily="18" charset="0"/>
              </a:rPr>
              <a:t>Tìm</a:t>
            </a:r>
            <a:r>
              <a:rPr lang="en-US" sz="2400" b="1" dirty="0" smtClean="0">
                <a:latin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</a:rPr>
              <a:t>chô</a:t>
            </a:r>
            <a:r>
              <a:rPr lang="en-US" sz="2400" b="1" dirty="0">
                <a:latin typeface="Times New Roman" pitchFamily="18" charset="0"/>
              </a:rPr>
              <a:t>̃ </a:t>
            </a:r>
            <a:r>
              <a:rPr lang="en-US" sz="2400" b="1" dirty="0" err="1">
                <a:latin typeface="Times New Roman" pitchFamily="18" charset="0"/>
              </a:rPr>
              <a:t>sai</a:t>
            </a:r>
            <a:r>
              <a:rPr lang="en-US" sz="2400" b="1" dirty="0">
                <a:latin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</a:rPr>
              <a:t>trong</a:t>
            </a:r>
            <a:r>
              <a:rPr lang="en-US" sz="2400" b="1" dirty="0">
                <a:latin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</a:rPr>
              <a:t>lời</a:t>
            </a:r>
            <a:r>
              <a:rPr lang="en-US" sz="2400" b="1" dirty="0">
                <a:latin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</a:rPr>
              <a:t>giải</a:t>
            </a:r>
            <a:r>
              <a:rPr lang="en-US" sz="2400" b="1" dirty="0">
                <a:latin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</a:rPr>
              <a:t>sau</a:t>
            </a:r>
            <a:r>
              <a:rPr lang="en-US" sz="2400" b="1" dirty="0">
                <a:latin typeface="Times New Roman" pitchFamily="18" charset="0"/>
              </a:rPr>
              <a:t> ?</a:t>
            </a:r>
          </a:p>
        </p:txBody>
      </p:sp>
      <p:sp>
        <p:nvSpPr>
          <p:cNvPr id="19474" name="Text Box 18"/>
          <p:cNvSpPr txBox="1">
            <a:spLocks noChangeArrowheads="1"/>
          </p:cNvSpPr>
          <p:nvPr/>
        </p:nvSpPr>
        <p:spPr bwMode="auto">
          <a:xfrm>
            <a:off x="1447800" y="2052935"/>
            <a:ext cx="343569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 dirty="0" smtClean="0">
                <a:latin typeface="Times New Roman" pitchFamily="18" charset="0"/>
                <a:sym typeface="Symbol"/>
              </a:rPr>
              <a:t> </a:t>
            </a:r>
            <a:r>
              <a:rPr lang="en-US" sz="2400" dirty="0" smtClean="0">
                <a:latin typeface="Times New Roman" pitchFamily="18" charset="0"/>
              </a:rPr>
              <a:t>4(x </a:t>
            </a:r>
            <a:r>
              <a:rPr lang="en-US" sz="2400" dirty="0">
                <a:latin typeface="Times New Roman" pitchFamily="18" charset="0"/>
              </a:rPr>
              <a:t>+ 2) =  -x</a:t>
            </a:r>
            <a:r>
              <a:rPr lang="en-US" sz="2400" baseline="30000" dirty="0">
                <a:latin typeface="Times New Roman" pitchFamily="18" charset="0"/>
              </a:rPr>
              <a:t>2</a:t>
            </a:r>
            <a:r>
              <a:rPr lang="en-US" sz="2400" dirty="0">
                <a:latin typeface="Times New Roman" pitchFamily="18" charset="0"/>
              </a:rPr>
              <a:t> - x +2 </a:t>
            </a:r>
          </a:p>
        </p:txBody>
      </p:sp>
      <p:sp>
        <p:nvSpPr>
          <p:cNvPr id="19476" name="Text Box 20"/>
          <p:cNvSpPr txBox="1">
            <a:spLocks noChangeArrowheads="1"/>
          </p:cNvSpPr>
          <p:nvPr/>
        </p:nvSpPr>
        <p:spPr bwMode="auto">
          <a:xfrm>
            <a:off x="1422051" y="2362200"/>
            <a:ext cx="368334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 dirty="0" smtClean="0">
                <a:latin typeface="Times New Roman" pitchFamily="18" charset="0"/>
                <a:sym typeface="Symbol"/>
              </a:rPr>
              <a:t></a:t>
            </a:r>
            <a:r>
              <a:rPr lang="en-US" sz="2400" dirty="0" smtClean="0">
                <a:latin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</a:rPr>
              <a:t>4x + 8 + x</a:t>
            </a:r>
            <a:r>
              <a:rPr lang="en-US" sz="2400" baseline="30000" dirty="0">
                <a:latin typeface="Times New Roman" pitchFamily="18" charset="0"/>
              </a:rPr>
              <a:t>2 </a:t>
            </a:r>
            <a:r>
              <a:rPr lang="en-US" sz="2400" dirty="0">
                <a:latin typeface="Times New Roman" pitchFamily="18" charset="0"/>
              </a:rPr>
              <a:t>+ x - 2 = 0 </a:t>
            </a:r>
          </a:p>
        </p:txBody>
      </p:sp>
      <p:sp>
        <p:nvSpPr>
          <p:cNvPr id="19477" name="Text Box 21"/>
          <p:cNvSpPr txBox="1">
            <a:spLocks noChangeArrowheads="1"/>
          </p:cNvSpPr>
          <p:nvPr/>
        </p:nvSpPr>
        <p:spPr bwMode="auto">
          <a:xfrm>
            <a:off x="1447800" y="2738735"/>
            <a:ext cx="31242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 dirty="0" smtClean="0">
                <a:latin typeface="Times New Roman" pitchFamily="18" charset="0"/>
                <a:sym typeface="Symbol"/>
              </a:rPr>
              <a:t></a:t>
            </a:r>
            <a:r>
              <a:rPr lang="en-US" sz="2400" dirty="0" smtClean="0">
                <a:latin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</a:rPr>
              <a:t>x</a:t>
            </a:r>
            <a:r>
              <a:rPr lang="en-US" sz="2400" baseline="30000" dirty="0">
                <a:latin typeface="Times New Roman" pitchFamily="18" charset="0"/>
              </a:rPr>
              <a:t>2 </a:t>
            </a:r>
            <a:r>
              <a:rPr lang="en-US" sz="2400" dirty="0">
                <a:latin typeface="Times New Roman" pitchFamily="18" charset="0"/>
              </a:rPr>
              <a:t>+ 5x + 6 = </a:t>
            </a:r>
            <a:r>
              <a:rPr lang="en-US" sz="2400" dirty="0" smtClean="0">
                <a:latin typeface="Times New Roman" pitchFamily="18" charset="0"/>
              </a:rPr>
              <a:t>0 (*) </a:t>
            </a:r>
            <a:endParaRPr lang="en-US" sz="2400" dirty="0">
              <a:latin typeface="Times New Roman" pitchFamily="18" charset="0"/>
            </a:endParaRPr>
          </a:p>
        </p:txBody>
      </p:sp>
      <p:sp>
        <p:nvSpPr>
          <p:cNvPr id="19478" name="Text Box 22"/>
          <p:cNvSpPr txBox="1">
            <a:spLocks noChangeArrowheads="1"/>
          </p:cNvSpPr>
          <p:nvPr/>
        </p:nvSpPr>
        <p:spPr bwMode="auto">
          <a:xfrm>
            <a:off x="1628774" y="3048000"/>
            <a:ext cx="385762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 dirty="0" smtClean="0">
                <a:latin typeface="Times New Roman" pitchFamily="18" charset="0"/>
                <a:cs typeface="Arial" charset="0"/>
              </a:rPr>
              <a:t>a = 1; b = 5; c = 6</a:t>
            </a:r>
          </a:p>
        </p:txBody>
      </p:sp>
      <p:sp>
        <p:nvSpPr>
          <p:cNvPr id="19479" name="Text Box 23"/>
          <p:cNvSpPr txBox="1">
            <a:spLocks noChangeArrowheads="1"/>
          </p:cNvSpPr>
          <p:nvPr/>
        </p:nvSpPr>
        <p:spPr bwMode="auto">
          <a:xfrm>
            <a:off x="685800" y="3733800"/>
            <a:ext cx="733425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 dirty="0">
                <a:latin typeface="Times New Roman" pitchFamily="18" charset="0"/>
                <a:cs typeface="Arial" charset="0"/>
              </a:rPr>
              <a:t>Do </a:t>
            </a:r>
            <a:r>
              <a:rPr lang="el-GR" sz="2400" dirty="0" smtClean="0">
                <a:latin typeface="Times New Roman" pitchFamily="18" charset="0"/>
              </a:rPr>
              <a:t>Δ</a:t>
            </a:r>
            <a:r>
              <a:rPr lang="en-US" sz="2400" dirty="0" smtClean="0">
                <a:latin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</a:rPr>
              <a:t>&gt; 0 </a:t>
            </a:r>
            <a:r>
              <a:rPr lang="en-US" sz="2400" dirty="0" err="1">
                <a:latin typeface="Times New Roman" pitchFamily="18" charset="0"/>
              </a:rPr>
              <a:t>nên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phương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trình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</a:rPr>
              <a:t>(*) có 2 </a:t>
            </a:r>
            <a:r>
              <a:rPr lang="en-US" sz="2400" dirty="0" err="1">
                <a:latin typeface="Times New Roman" pitchFamily="18" charset="0"/>
              </a:rPr>
              <a:t>nghiệm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phân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</a:rPr>
              <a:t>biệt</a:t>
            </a:r>
            <a:r>
              <a:rPr lang="en-US" sz="2400" dirty="0" smtClean="0">
                <a:latin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</a:rPr>
              <a:t>là</a:t>
            </a:r>
            <a:r>
              <a:rPr lang="en-US" sz="2400" dirty="0" smtClean="0">
                <a:latin typeface="Times New Roman" pitchFamily="18" charset="0"/>
              </a:rPr>
              <a:t>:</a:t>
            </a:r>
            <a:endParaRPr lang="el-GR" sz="2400" dirty="0">
              <a:latin typeface="Times New Roman" pitchFamily="18" charset="0"/>
            </a:endParaRPr>
          </a:p>
        </p:txBody>
      </p:sp>
      <p:graphicFrame>
        <p:nvGraphicFramePr>
          <p:cNvPr id="19480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41000228"/>
              </p:ext>
            </p:extLst>
          </p:nvPr>
        </p:nvGraphicFramePr>
        <p:xfrm>
          <a:off x="1532659" y="4191000"/>
          <a:ext cx="2617932" cy="1635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95" name="Equation" r:id="rId4" imgW="2070000" imgH="1002960" progId="Equation.DSMT4">
                  <p:embed/>
                </p:oleObj>
              </mc:Choice>
              <mc:Fallback>
                <p:oleObj name="Equation" r:id="rId4" imgW="2070000" imgH="10029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32659" y="4191000"/>
                        <a:ext cx="2617932" cy="1635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81" name="Text Box 25"/>
          <p:cNvSpPr txBox="1">
            <a:spLocks noChangeArrowheads="1"/>
          </p:cNvSpPr>
          <p:nvPr/>
        </p:nvSpPr>
        <p:spPr bwMode="auto">
          <a:xfrm>
            <a:off x="761999" y="5791200"/>
            <a:ext cx="715610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 dirty="0" err="1">
                <a:latin typeface="Times New Roman" pitchFamily="18" charset="0"/>
              </a:rPr>
              <a:t>Vậy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phương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trình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</a:rPr>
              <a:t>đã</a:t>
            </a:r>
            <a:r>
              <a:rPr lang="en-US" sz="2400" dirty="0" smtClean="0">
                <a:latin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</a:rPr>
              <a:t>cho</a:t>
            </a:r>
            <a:r>
              <a:rPr lang="en-US" sz="2400" dirty="0" smtClean="0">
                <a:latin typeface="Times New Roman" pitchFamily="18" charset="0"/>
              </a:rPr>
              <a:t> có 2  </a:t>
            </a:r>
            <a:r>
              <a:rPr lang="en-US" sz="2400" dirty="0" err="1" smtClean="0">
                <a:latin typeface="Times New Roman" pitchFamily="18" charset="0"/>
              </a:rPr>
              <a:t>nghiệm</a:t>
            </a:r>
            <a:r>
              <a:rPr lang="en-US" sz="2400" dirty="0" smtClean="0">
                <a:latin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</a:rPr>
              <a:t>là</a:t>
            </a:r>
            <a:r>
              <a:rPr lang="en-US" sz="2400" dirty="0" smtClean="0">
                <a:latin typeface="Times New Roman" pitchFamily="18" charset="0"/>
              </a:rPr>
              <a:t>: x</a:t>
            </a:r>
            <a:r>
              <a:rPr lang="en-US" sz="2400" baseline="-25000" dirty="0" smtClean="0">
                <a:latin typeface="Times New Roman" pitchFamily="18" charset="0"/>
              </a:rPr>
              <a:t>1</a:t>
            </a:r>
            <a:r>
              <a:rPr lang="en-US" sz="2400" dirty="0" smtClean="0">
                <a:latin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</a:rPr>
              <a:t>= -2, x</a:t>
            </a:r>
            <a:r>
              <a:rPr lang="en-US" sz="2400" baseline="-25000" dirty="0">
                <a:latin typeface="Times New Roman" pitchFamily="18" charset="0"/>
              </a:rPr>
              <a:t>2 </a:t>
            </a:r>
            <a:r>
              <a:rPr lang="en-US" sz="2400" dirty="0">
                <a:latin typeface="Times New Roman" pitchFamily="18" charset="0"/>
              </a:rPr>
              <a:t>= -3</a:t>
            </a:r>
          </a:p>
        </p:txBody>
      </p:sp>
      <p:sp>
        <p:nvSpPr>
          <p:cNvPr id="19483" name="Text Box 27"/>
          <p:cNvSpPr txBox="1">
            <a:spLocks noChangeArrowheads="1"/>
          </p:cNvSpPr>
          <p:nvPr/>
        </p:nvSpPr>
        <p:spPr bwMode="auto">
          <a:xfrm>
            <a:off x="4152900" y="5241925"/>
            <a:ext cx="1257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 b="1" dirty="0" smtClean="0">
                <a:solidFill>
                  <a:srgbClr val="CC0000"/>
                </a:solidFill>
                <a:latin typeface="Times New Roman" pitchFamily="18" charset="0"/>
              </a:rPr>
              <a:t>(</a:t>
            </a:r>
            <a:r>
              <a:rPr lang="en-US" sz="2000" b="1" dirty="0" err="1" smtClean="0">
                <a:solidFill>
                  <a:srgbClr val="CC0000"/>
                </a:solidFill>
                <a:latin typeface="Times New Roman" pitchFamily="18" charset="0"/>
              </a:rPr>
              <a:t>nhận</a:t>
            </a:r>
            <a:r>
              <a:rPr lang="en-US" sz="2000" b="1" dirty="0" smtClean="0">
                <a:solidFill>
                  <a:srgbClr val="CC0000"/>
                </a:solidFill>
                <a:latin typeface="Times New Roman" pitchFamily="18" charset="0"/>
              </a:rPr>
              <a:t>)</a:t>
            </a:r>
            <a:endParaRPr lang="en-US" sz="2000" b="1" dirty="0">
              <a:solidFill>
                <a:srgbClr val="CC0000"/>
              </a:solidFill>
              <a:latin typeface="Times New Roman" pitchFamily="18" charset="0"/>
            </a:endParaRPr>
          </a:p>
        </p:txBody>
      </p:sp>
      <p:sp>
        <p:nvSpPr>
          <p:cNvPr id="19484" name="Text Box 28"/>
          <p:cNvSpPr txBox="1">
            <a:spLocks noChangeArrowheads="1"/>
          </p:cNvSpPr>
          <p:nvPr/>
        </p:nvSpPr>
        <p:spPr bwMode="auto">
          <a:xfrm>
            <a:off x="4267200" y="4343400"/>
            <a:ext cx="92109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 b="1" dirty="0" smtClean="0">
                <a:solidFill>
                  <a:srgbClr val="CC0000"/>
                </a:solidFill>
                <a:latin typeface="Times New Roman" pitchFamily="18" charset="0"/>
              </a:rPr>
              <a:t>(</a:t>
            </a:r>
            <a:r>
              <a:rPr lang="en-US" sz="2400" b="1" dirty="0" err="1" smtClean="0">
                <a:solidFill>
                  <a:srgbClr val="CC0000"/>
                </a:solidFill>
                <a:latin typeface="Times New Roman" pitchFamily="18" charset="0"/>
              </a:rPr>
              <a:t>loại</a:t>
            </a:r>
            <a:r>
              <a:rPr lang="en-US" sz="2400" b="1" dirty="0" smtClean="0">
                <a:solidFill>
                  <a:srgbClr val="CC0000"/>
                </a:solidFill>
                <a:latin typeface="Times New Roman" pitchFamily="18" charset="0"/>
              </a:rPr>
              <a:t>)</a:t>
            </a:r>
            <a:endParaRPr lang="en-US" sz="2400" b="1" dirty="0">
              <a:solidFill>
                <a:srgbClr val="CC0000"/>
              </a:solidFill>
              <a:latin typeface="Times New Roman" pitchFamily="18" charset="0"/>
            </a:endParaRPr>
          </a:p>
        </p:txBody>
      </p:sp>
      <p:sp>
        <p:nvSpPr>
          <p:cNvPr id="19487" name="Text Box 31"/>
          <p:cNvSpPr txBox="1">
            <a:spLocks noChangeArrowheads="1"/>
          </p:cNvSpPr>
          <p:nvPr/>
        </p:nvSpPr>
        <p:spPr bwMode="auto">
          <a:xfrm>
            <a:off x="609600" y="5791200"/>
            <a:ext cx="61722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 b="1" dirty="0" err="1">
                <a:solidFill>
                  <a:srgbClr val="CC0000"/>
                </a:solidFill>
                <a:latin typeface="Times New Roman" pitchFamily="18" charset="0"/>
              </a:rPr>
              <a:t>Vậy</a:t>
            </a:r>
            <a:r>
              <a:rPr lang="en-US" sz="2000" b="1" dirty="0">
                <a:solidFill>
                  <a:srgbClr val="CC0000"/>
                </a:solidFill>
                <a:latin typeface="Times New Roman" pitchFamily="18" charset="0"/>
              </a:rPr>
              <a:t> </a:t>
            </a:r>
            <a:r>
              <a:rPr lang="en-US" sz="2000" b="1" dirty="0" err="1">
                <a:solidFill>
                  <a:srgbClr val="CC0000"/>
                </a:solidFill>
                <a:latin typeface="Times New Roman" pitchFamily="18" charset="0"/>
              </a:rPr>
              <a:t>phương</a:t>
            </a:r>
            <a:r>
              <a:rPr lang="en-US" sz="2000" b="1" dirty="0">
                <a:solidFill>
                  <a:srgbClr val="CC0000"/>
                </a:solidFill>
                <a:latin typeface="Times New Roman" pitchFamily="18" charset="0"/>
              </a:rPr>
              <a:t> </a:t>
            </a:r>
            <a:r>
              <a:rPr lang="en-US" sz="2000" b="1" dirty="0" err="1">
                <a:solidFill>
                  <a:srgbClr val="CC0000"/>
                </a:solidFill>
                <a:latin typeface="Times New Roman" pitchFamily="18" charset="0"/>
              </a:rPr>
              <a:t>trình</a:t>
            </a:r>
            <a:r>
              <a:rPr lang="en-US" sz="2000" b="1" dirty="0">
                <a:solidFill>
                  <a:srgbClr val="CC0000"/>
                </a:solidFill>
                <a:latin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CC0000"/>
                </a:solidFill>
                <a:latin typeface="Times New Roman" pitchFamily="18" charset="0"/>
              </a:rPr>
              <a:t>đã</a:t>
            </a:r>
            <a:r>
              <a:rPr lang="en-US" sz="2000" b="1" dirty="0" smtClean="0">
                <a:solidFill>
                  <a:srgbClr val="CC0000"/>
                </a:solidFill>
                <a:latin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CC0000"/>
                </a:solidFill>
                <a:latin typeface="Times New Roman" pitchFamily="18" charset="0"/>
              </a:rPr>
              <a:t>cho</a:t>
            </a:r>
            <a:r>
              <a:rPr lang="en-US" sz="2000" b="1" dirty="0" smtClean="0">
                <a:solidFill>
                  <a:srgbClr val="CC0000"/>
                </a:solidFill>
                <a:latin typeface="Times New Roman" pitchFamily="18" charset="0"/>
              </a:rPr>
              <a:t> có 1 </a:t>
            </a:r>
            <a:r>
              <a:rPr lang="en-US" sz="2000" b="1" dirty="0" err="1" smtClean="0">
                <a:solidFill>
                  <a:srgbClr val="CC0000"/>
                </a:solidFill>
                <a:latin typeface="Times New Roman" pitchFamily="18" charset="0"/>
              </a:rPr>
              <a:t>nghiệm</a:t>
            </a:r>
            <a:r>
              <a:rPr lang="en-US" sz="2000" b="1" dirty="0" smtClean="0">
                <a:solidFill>
                  <a:srgbClr val="CC0000"/>
                </a:solidFill>
                <a:latin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CC0000"/>
                </a:solidFill>
                <a:latin typeface="Times New Roman" pitchFamily="18" charset="0"/>
              </a:rPr>
              <a:t>là</a:t>
            </a:r>
            <a:r>
              <a:rPr lang="en-US" sz="2000" b="1" dirty="0" smtClean="0">
                <a:solidFill>
                  <a:srgbClr val="CC0000"/>
                </a:solidFill>
                <a:latin typeface="Times New Roman" pitchFamily="18" charset="0"/>
              </a:rPr>
              <a:t>  x = </a:t>
            </a:r>
            <a:r>
              <a:rPr lang="en-US" sz="2000" b="1" dirty="0">
                <a:solidFill>
                  <a:srgbClr val="CC0000"/>
                </a:solidFill>
                <a:latin typeface="Times New Roman" pitchFamily="18" charset="0"/>
              </a:rPr>
              <a:t>-3</a:t>
            </a:r>
          </a:p>
        </p:txBody>
      </p:sp>
      <p:sp>
        <p:nvSpPr>
          <p:cNvPr id="33" name="Rectangle 32"/>
          <p:cNvSpPr/>
          <p:nvPr/>
        </p:nvSpPr>
        <p:spPr>
          <a:xfrm>
            <a:off x="3276600" y="152400"/>
            <a:ext cx="2337499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0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US" sz="4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dụng</a:t>
            </a:r>
            <a:endParaRPr lang="en-US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WordArt 7"/>
          <p:cNvSpPr>
            <a:spLocks noChangeArrowheads="1" noChangeShapeType="1" noTextEdit="1"/>
          </p:cNvSpPr>
          <p:nvPr/>
        </p:nvSpPr>
        <p:spPr bwMode="auto">
          <a:xfrm>
            <a:off x="304800" y="685800"/>
            <a:ext cx="381000" cy="5334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400" b="1" kern="10" dirty="0"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?</a:t>
            </a:r>
          </a:p>
        </p:txBody>
      </p:sp>
      <p:sp>
        <p:nvSpPr>
          <p:cNvPr id="49" name="Text Box 26"/>
          <p:cNvSpPr txBox="1">
            <a:spLocks noChangeArrowheads="1"/>
          </p:cNvSpPr>
          <p:nvPr/>
        </p:nvSpPr>
        <p:spPr bwMode="auto">
          <a:xfrm>
            <a:off x="4191000" y="1371600"/>
            <a:ext cx="327660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 b="1" dirty="0" smtClean="0">
                <a:solidFill>
                  <a:srgbClr val="CC0000"/>
                </a:solidFill>
                <a:latin typeface="Times New Roman" pitchFamily="18" charset="0"/>
              </a:rPr>
              <a:t>(ĐK</a:t>
            </a:r>
            <a:r>
              <a:rPr lang="en-US" sz="2400" b="1" dirty="0">
                <a:solidFill>
                  <a:srgbClr val="CC0000"/>
                </a:solidFill>
                <a:latin typeface="Times New Roman" pitchFamily="18" charset="0"/>
              </a:rPr>
              <a:t>: x </a:t>
            </a:r>
            <a:r>
              <a:rPr lang="en-US" sz="2400" b="1" dirty="0">
                <a:solidFill>
                  <a:srgbClr val="CC0000"/>
                </a:solidFill>
                <a:latin typeface="Times New Roman" pitchFamily="18" charset="0"/>
                <a:cs typeface="Arial" charset="0"/>
              </a:rPr>
              <a:t>≠ - 2, </a:t>
            </a:r>
            <a:r>
              <a:rPr lang="en-US" sz="2400" b="1" dirty="0">
                <a:solidFill>
                  <a:srgbClr val="CC0000"/>
                </a:solidFill>
                <a:latin typeface="Times New Roman" pitchFamily="18" charset="0"/>
              </a:rPr>
              <a:t>x ≠ - </a:t>
            </a:r>
            <a:r>
              <a:rPr lang="en-US" sz="2400" b="1" dirty="0" smtClean="0">
                <a:solidFill>
                  <a:srgbClr val="CC0000"/>
                </a:solidFill>
                <a:latin typeface="Times New Roman" pitchFamily="18" charset="0"/>
              </a:rPr>
              <a:t>1)</a:t>
            </a:r>
            <a:endParaRPr lang="en-US" sz="2400" b="1" dirty="0">
              <a:solidFill>
                <a:srgbClr val="CC0000"/>
              </a:solidFill>
              <a:latin typeface="Times New Roman" pitchFamily="18" charset="0"/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64992713"/>
              </p:ext>
            </p:extLst>
          </p:nvPr>
        </p:nvGraphicFramePr>
        <p:xfrm>
          <a:off x="1488389" y="1257220"/>
          <a:ext cx="2459841" cy="8399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96" name="Equation" r:id="rId6" imgW="1562040" imgH="533160" progId="Equation.DSMT4">
                  <p:embed/>
                </p:oleObj>
              </mc:Choice>
              <mc:Fallback>
                <p:oleObj name="Equation" r:id="rId6" imgW="1562040" imgH="5331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488389" y="1257220"/>
                        <a:ext cx="2459841" cy="83994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/>
          <p:cNvSpPr/>
          <p:nvPr/>
        </p:nvSpPr>
        <p:spPr>
          <a:xfrm>
            <a:off x="1371600" y="3378815"/>
            <a:ext cx="36958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l-GR" sz="2400" dirty="0">
                <a:latin typeface="Times New Roman" pitchFamily="18" charset="0"/>
                <a:cs typeface="Arial" charset="0"/>
              </a:rPr>
              <a:t>Δ</a:t>
            </a:r>
            <a:r>
              <a:rPr lang="en-US" sz="2400" dirty="0">
                <a:latin typeface="Times New Roman" pitchFamily="18" charset="0"/>
                <a:cs typeface="Arial" charset="0"/>
              </a:rPr>
              <a:t> = </a:t>
            </a:r>
            <a:r>
              <a:rPr lang="en-US" sz="2400" dirty="0" smtClean="0">
                <a:latin typeface="Times New Roman" pitchFamily="18" charset="0"/>
                <a:cs typeface="Arial" charset="0"/>
              </a:rPr>
              <a:t>b</a:t>
            </a:r>
            <a:r>
              <a:rPr lang="en-US" sz="2400" baseline="30000" dirty="0" smtClean="0">
                <a:latin typeface="Times New Roman" pitchFamily="18" charset="0"/>
                <a:cs typeface="Arial" charset="0"/>
              </a:rPr>
              <a:t>2</a:t>
            </a:r>
            <a:r>
              <a:rPr lang="en-US" sz="2400" dirty="0" smtClean="0">
                <a:latin typeface="Times New Roman" pitchFamily="18" charset="0"/>
                <a:cs typeface="Arial" charset="0"/>
              </a:rPr>
              <a:t> – 4ac = 5</a:t>
            </a:r>
            <a:r>
              <a:rPr lang="en-US" sz="2400" baseline="30000" dirty="0" smtClean="0">
                <a:latin typeface="Times New Roman" pitchFamily="18" charset="0"/>
                <a:cs typeface="Arial" charset="0"/>
              </a:rPr>
              <a:t>2</a:t>
            </a:r>
            <a:r>
              <a:rPr lang="en-US" sz="2400" dirty="0" smtClean="0">
                <a:latin typeface="Times New Roman" pitchFamily="18" charset="0"/>
                <a:cs typeface="Arial" charset="0"/>
              </a:rPr>
              <a:t> </a:t>
            </a:r>
            <a:r>
              <a:rPr lang="en-US" sz="2400" dirty="0">
                <a:latin typeface="Times New Roman" pitchFamily="18" charset="0"/>
                <a:cs typeface="Arial" charset="0"/>
              </a:rPr>
              <a:t>- 4.1.6 = </a:t>
            </a:r>
            <a:r>
              <a:rPr lang="en-US" sz="2400" dirty="0" smtClean="0">
                <a:latin typeface="Times New Roman" pitchFamily="18" charset="0"/>
                <a:cs typeface="Arial" charset="0"/>
              </a:rPr>
              <a:t>1</a:t>
            </a:r>
            <a:endParaRPr lang="el-GR" sz="2400" dirty="0">
              <a:latin typeface="Times New Roman" pitchFamily="18" charset="0"/>
              <a:cs typeface="Arial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47799" y="2011680"/>
            <a:ext cx="457201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</a:t>
            </a:r>
            <a:endParaRPr lang="en-US" sz="2400" b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0518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948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948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948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1948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1948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1948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7" dur="500"/>
                                        <p:tgtEl>
                                          <p:spTgt spid="194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2" dur="80"/>
                                        <p:tgtEl>
                                          <p:spTgt spid="1948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3" dur="80"/>
                                        <p:tgtEl>
                                          <p:spTgt spid="1948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80"/>
                                        <p:tgtEl>
                                          <p:spTgt spid="1948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81" grpId="1"/>
      <p:bldP spid="19483" grpId="0"/>
      <p:bldP spid="19484" grpId="0"/>
      <p:bldP spid="19487" grpId="0"/>
      <p:bldP spid="49" grpId="0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Frames PPT 01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228600" y="1130300"/>
            <a:ext cx="4724400" cy="54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</a:pPr>
            <a:r>
              <a:rPr lang="en-US" sz="2400" b="1" dirty="0">
                <a:solidFill>
                  <a:srgbClr val="FF3300"/>
                </a:solidFill>
                <a:latin typeface="Times New Roman" pitchFamily="18" charset="0"/>
              </a:rPr>
              <a:t>3. </a:t>
            </a:r>
            <a:r>
              <a:rPr lang="en-US" sz="2400" b="1" u="sng" dirty="0" err="1">
                <a:solidFill>
                  <a:srgbClr val="FF3300"/>
                </a:solidFill>
                <a:latin typeface="Times New Roman" pitchFamily="18" charset="0"/>
              </a:rPr>
              <a:t>Phương</a:t>
            </a:r>
            <a:r>
              <a:rPr lang="en-US" sz="2400" b="1" u="sng" dirty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n-US" sz="2400" b="1" u="sng" dirty="0" err="1">
                <a:solidFill>
                  <a:srgbClr val="FF3300"/>
                </a:solidFill>
                <a:latin typeface="Times New Roman" pitchFamily="18" charset="0"/>
              </a:rPr>
              <a:t>trình</a:t>
            </a:r>
            <a:r>
              <a:rPr lang="en-US" sz="2400" b="1" u="sng" dirty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n-US" sz="2400" b="1" u="sng" dirty="0" err="1">
                <a:solidFill>
                  <a:srgbClr val="FF3300"/>
                </a:solidFill>
                <a:latin typeface="Times New Roman" pitchFamily="18" charset="0"/>
              </a:rPr>
              <a:t>tích</a:t>
            </a:r>
            <a:r>
              <a:rPr lang="en-US" sz="2400" b="1" dirty="0">
                <a:solidFill>
                  <a:srgbClr val="FF3300"/>
                </a:solidFill>
                <a:latin typeface="Times New Roman" pitchFamily="18" charset="0"/>
              </a:rPr>
              <a:t>:             </a:t>
            </a:r>
          </a:p>
        </p:txBody>
      </p:sp>
      <p:sp>
        <p:nvSpPr>
          <p:cNvPr id="13316" name="Line 4"/>
          <p:cNvSpPr>
            <a:spLocks noChangeShapeType="1"/>
          </p:cNvSpPr>
          <p:nvPr/>
        </p:nvSpPr>
        <p:spPr bwMode="auto">
          <a:xfrm>
            <a:off x="4191000" y="4267200"/>
            <a:ext cx="0" cy="2590800"/>
          </a:xfrm>
          <a:prstGeom prst="line">
            <a:avLst/>
          </a:prstGeom>
          <a:noFill/>
          <a:ln w="28575">
            <a:solidFill>
              <a:srgbClr val="FFC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rgbClr val="FFFF00"/>
              </a:gs>
            </a:gsLst>
            <a:path path="rect">
              <a:fillToRect r="100000" b="10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8" name="WordArt 6"/>
          <p:cNvSpPr>
            <a:spLocks noChangeArrowheads="1" noChangeShapeType="1" noTextEdit="1"/>
          </p:cNvSpPr>
          <p:nvPr/>
        </p:nvSpPr>
        <p:spPr bwMode="auto">
          <a:xfrm>
            <a:off x="457200" y="76200"/>
            <a:ext cx="8001000" cy="304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200" kern="10"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CC99FF"/>
                    </a:gs>
                    <a:gs pos="100000">
                      <a:srgbClr val="FF3300"/>
                    </a:gs>
                  </a:gsLst>
                  <a:lin ang="5400000" scaled="1"/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Tiết 60. Bài 7. PHƯƠNG TRÌNH QUY VỀ PHƯƠNG TRÌNH BẬC HAI</a:t>
            </a:r>
            <a:endParaRPr lang="en-US" sz="3200" kern="10">
              <a:ln w="9525">
                <a:solidFill>
                  <a:schemeClr val="hlink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CC99FF"/>
                  </a:gs>
                  <a:gs pos="100000">
                    <a:srgbClr val="FF3300"/>
                  </a:gs>
                </a:gsLst>
                <a:lin ang="5400000" scaled="1"/>
              </a:gradFill>
              <a:effectLst>
                <a:outerShdw dist="35921" dir="2700000" algn="ctr" rotWithShape="0">
                  <a:srgbClr val="C0C0C0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228600" y="457200"/>
            <a:ext cx="4724400" cy="4247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sz="2400" b="1" dirty="0">
                <a:solidFill>
                  <a:srgbClr val="0070C0"/>
                </a:solidFill>
                <a:latin typeface="Times New Roman" pitchFamily="18" charset="0"/>
              </a:rPr>
              <a:t>1. </a:t>
            </a:r>
            <a:r>
              <a:rPr lang="en-US" sz="2400" b="1" u="sng" dirty="0" err="1">
                <a:solidFill>
                  <a:srgbClr val="0070C0"/>
                </a:solidFill>
                <a:latin typeface="Times New Roman" pitchFamily="18" charset="0"/>
              </a:rPr>
              <a:t>Phương</a:t>
            </a:r>
            <a:r>
              <a:rPr lang="en-US" sz="2400" b="1" u="sng" dirty="0">
                <a:solidFill>
                  <a:srgbClr val="0070C0"/>
                </a:solidFill>
                <a:latin typeface="Times New Roman" pitchFamily="18" charset="0"/>
              </a:rPr>
              <a:t> </a:t>
            </a:r>
            <a:r>
              <a:rPr lang="en-US" sz="2400" b="1" u="sng" dirty="0" err="1">
                <a:solidFill>
                  <a:srgbClr val="0070C0"/>
                </a:solidFill>
                <a:latin typeface="Times New Roman" pitchFamily="18" charset="0"/>
              </a:rPr>
              <a:t>trình</a:t>
            </a:r>
            <a:r>
              <a:rPr lang="en-US" sz="2400" b="1" u="sng" dirty="0">
                <a:solidFill>
                  <a:srgbClr val="0070C0"/>
                </a:solidFill>
                <a:latin typeface="Times New Roman" pitchFamily="18" charset="0"/>
              </a:rPr>
              <a:t> </a:t>
            </a:r>
            <a:r>
              <a:rPr lang="en-US" sz="2400" b="1" u="sng" dirty="0" err="1">
                <a:solidFill>
                  <a:srgbClr val="0070C0"/>
                </a:solidFill>
                <a:latin typeface="Times New Roman" pitchFamily="18" charset="0"/>
              </a:rPr>
              <a:t>trùng</a:t>
            </a:r>
            <a:r>
              <a:rPr lang="en-US" sz="2400" b="1" u="sng" dirty="0">
                <a:solidFill>
                  <a:srgbClr val="0070C0"/>
                </a:solidFill>
                <a:latin typeface="Times New Roman" pitchFamily="18" charset="0"/>
              </a:rPr>
              <a:t> </a:t>
            </a:r>
            <a:r>
              <a:rPr lang="en-US" sz="2400" b="1" u="sng" dirty="0" err="1">
                <a:solidFill>
                  <a:srgbClr val="0070C0"/>
                </a:solidFill>
                <a:latin typeface="Times New Roman" pitchFamily="18" charset="0"/>
              </a:rPr>
              <a:t>phương</a:t>
            </a:r>
            <a:r>
              <a:rPr lang="en-US" sz="2400" b="1" dirty="0">
                <a:solidFill>
                  <a:srgbClr val="0070C0"/>
                </a:solidFill>
                <a:latin typeface="Times New Roman" pitchFamily="18" charset="0"/>
              </a:rPr>
              <a:t>:</a:t>
            </a:r>
          </a:p>
        </p:txBody>
      </p:sp>
      <p:sp>
        <p:nvSpPr>
          <p:cNvPr id="13320" name="Text Box 8"/>
          <p:cNvSpPr txBox="1">
            <a:spLocks noChangeArrowheads="1"/>
          </p:cNvSpPr>
          <p:nvPr/>
        </p:nvSpPr>
        <p:spPr bwMode="auto">
          <a:xfrm>
            <a:off x="228600" y="762000"/>
            <a:ext cx="51054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spcBef>
                <a:spcPct val="20000"/>
              </a:spcBef>
            </a:pPr>
            <a:r>
              <a:rPr lang="en-US" sz="2400" b="1" dirty="0">
                <a:solidFill>
                  <a:srgbClr val="0070C0"/>
                </a:solidFill>
                <a:latin typeface="Times New Roman" pitchFamily="18" charset="0"/>
              </a:rPr>
              <a:t>2. </a:t>
            </a:r>
            <a:r>
              <a:rPr lang="en-US" sz="2400" b="1" u="sng" dirty="0" err="1">
                <a:solidFill>
                  <a:srgbClr val="0070C0"/>
                </a:solidFill>
                <a:latin typeface="Times New Roman" pitchFamily="18" charset="0"/>
              </a:rPr>
              <a:t>Phương</a:t>
            </a:r>
            <a:r>
              <a:rPr lang="en-US" sz="2400" b="1" u="sng" dirty="0">
                <a:solidFill>
                  <a:srgbClr val="0070C0"/>
                </a:solidFill>
                <a:latin typeface="Times New Roman" pitchFamily="18" charset="0"/>
              </a:rPr>
              <a:t> </a:t>
            </a:r>
            <a:r>
              <a:rPr lang="en-US" sz="2400" b="1" u="sng" dirty="0" err="1">
                <a:solidFill>
                  <a:srgbClr val="0070C0"/>
                </a:solidFill>
                <a:latin typeface="Times New Roman" pitchFamily="18" charset="0"/>
              </a:rPr>
              <a:t>trình</a:t>
            </a:r>
            <a:r>
              <a:rPr lang="en-US" sz="2400" b="1" u="sng" dirty="0">
                <a:solidFill>
                  <a:srgbClr val="0070C0"/>
                </a:solidFill>
                <a:latin typeface="Times New Roman" pitchFamily="18" charset="0"/>
              </a:rPr>
              <a:t> </a:t>
            </a:r>
            <a:r>
              <a:rPr lang="en-US" sz="2400" b="1" u="sng" dirty="0" err="1">
                <a:solidFill>
                  <a:srgbClr val="0070C0"/>
                </a:solidFill>
                <a:latin typeface="Times New Roman" pitchFamily="18" charset="0"/>
              </a:rPr>
              <a:t>chứa</a:t>
            </a:r>
            <a:r>
              <a:rPr lang="en-US" sz="2400" b="1" u="sng" dirty="0">
                <a:solidFill>
                  <a:srgbClr val="0070C0"/>
                </a:solidFill>
                <a:latin typeface="Times New Roman" pitchFamily="18" charset="0"/>
              </a:rPr>
              <a:t> </a:t>
            </a:r>
            <a:r>
              <a:rPr lang="en-US" sz="2400" b="1" u="sng" dirty="0" err="1">
                <a:solidFill>
                  <a:srgbClr val="0070C0"/>
                </a:solidFill>
                <a:latin typeface="Times New Roman" pitchFamily="18" charset="0"/>
              </a:rPr>
              <a:t>ẩn</a:t>
            </a:r>
            <a:r>
              <a:rPr lang="en-US" sz="2400" b="1" u="sng" dirty="0">
                <a:solidFill>
                  <a:srgbClr val="0070C0"/>
                </a:solidFill>
                <a:latin typeface="Times New Roman" pitchFamily="18" charset="0"/>
              </a:rPr>
              <a:t> ở </a:t>
            </a:r>
            <a:r>
              <a:rPr lang="en-US" sz="2400" b="1" u="sng" dirty="0" err="1">
                <a:solidFill>
                  <a:srgbClr val="0070C0"/>
                </a:solidFill>
                <a:latin typeface="Times New Roman" pitchFamily="18" charset="0"/>
              </a:rPr>
              <a:t>mẫu</a:t>
            </a:r>
            <a:r>
              <a:rPr lang="en-US" sz="2400" b="1" u="sng" dirty="0">
                <a:solidFill>
                  <a:srgbClr val="0070C0"/>
                </a:solidFill>
                <a:latin typeface="Times New Roman" pitchFamily="18" charset="0"/>
              </a:rPr>
              <a:t> </a:t>
            </a:r>
            <a:r>
              <a:rPr lang="en-US" sz="2400" b="1" u="sng" dirty="0" err="1">
                <a:solidFill>
                  <a:srgbClr val="0070C0"/>
                </a:solidFill>
                <a:latin typeface="Times New Roman" pitchFamily="18" charset="0"/>
              </a:rPr>
              <a:t>thức</a:t>
            </a:r>
            <a:r>
              <a:rPr lang="en-US" sz="2400" b="1" dirty="0">
                <a:solidFill>
                  <a:srgbClr val="0070C0"/>
                </a:solidFill>
                <a:latin typeface="Times New Roman" pitchFamily="18" charset="0"/>
              </a:rPr>
              <a:t>:</a:t>
            </a:r>
          </a:p>
        </p:txBody>
      </p:sp>
      <p:sp>
        <p:nvSpPr>
          <p:cNvPr id="13323" name="Text Box 11"/>
          <p:cNvSpPr txBox="1">
            <a:spLocks noChangeArrowheads="1"/>
          </p:cNvSpPr>
          <p:nvPr/>
        </p:nvSpPr>
        <p:spPr bwMode="auto">
          <a:xfrm>
            <a:off x="1371600" y="3962400"/>
            <a:ext cx="76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u="sng" dirty="0" err="1">
                <a:latin typeface="Times New Roman" pitchFamily="18" charset="0"/>
              </a:rPr>
              <a:t>Giải</a:t>
            </a:r>
            <a:endParaRPr lang="en-US" sz="2400" u="sng" dirty="0">
              <a:latin typeface="Times New Roman" pitchFamily="18" charset="0"/>
            </a:endParaRPr>
          </a:p>
        </p:txBody>
      </p:sp>
      <p:sp>
        <p:nvSpPr>
          <p:cNvPr id="13324" name="Rectangle 12"/>
          <p:cNvSpPr>
            <a:spLocks noChangeArrowheads="1"/>
          </p:cNvSpPr>
          <p:nvPr/>
        </p:nvSpPr>
        <p:spPr bwMode="auto">
          <a:xfrm>
            <a:off x="609600" y="4419600"/>
            <a:ext cx="3505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latin typeface="Times New Roman" pitchFamily="18" charset="0"/>
              </a:rPr>
              <a:t>x</a:t>
            </a:r>
            <a:r>
              <a:rPr lang="en-US" sz="2400" baseline="30000" dirty="0">
                <a:latin typeface="Times New Roman" pitchFamily="18" charset="0"/>
              </a:rPr>
              <a:t>3</a:t>
            </a:r>
            <a:r>
              <a:rPr lang="en-US" sz="2400" dirty="0">
                <a:latin typeface="Times New Roman" pitchFamily="18" charset="0"/>
              </a:rPr>
              <a:t> + 3x</a:t>
            </a:r>
            <a:r>
              <a:rPr lang="en-US" sz="2400" baseline="30000" dirty="0">
                <a:latin typeface="Times New Roman" pitchFamily="18" charset="0"/>
              </a:rPr>
              <a:t>2</a:t>
            </a:r>
            <a:r>
              <a:rPr lang="en-US" sz="2400" dirty="0">
                <a:latin typeface="Times New Roman" pitchFamily="18" charset="0"/>
              </a:rPr>
              <a:t> + 2x = 0</a:t>
            </a:r>
          </a:p>
        </p:txBody>
      </p:sp>
      <p:sp>
        <p:nvSpPr>
          <p:cNvPr id="13325" name="Text Box 13"/>
          <p:cNvSpPr txBox="1">
            <a:spLocks noChangeArrowheads="1"/>
          </p:cNvSpPr>
          <p:nvPr/>
        </p:nvSpPr>
        <p:spPr bwMode="auto">
          <a:xfrm>
            <a:off x="228600" y="4796135"/>
            <a:ext cx="3429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smtClean="0">
                <a:latin typeface="Times New Roman" pitchFamily="18" charset="0"/>
                <a:sym typeface="Symbol"/>
              </a:rPr>
              <a:t> </a:t>
            </a:r>
            <a:r>
              <a:rPr lang="en-US" sz="2400" dirty="0" smtClean="0">
                <a:latin typeface="Times New Roman" pitchFamily="18" charset="0"/>
              </a:rPr>
              <a:t>x </a:t>
            </a:r>
            <a:r>
              <a:rPr lang="en-US" sz="2400" dirty="0">
                <a:latin typeface="Times New Roman" pitchFamily="18" charset="0"/>
              </a:rPr>
              <a:t>(x</a:t>
            </a:r>
            <a:r>
              <a:rPr lang="en-US" sz="2400" baseline="30000" dirty="0">
                <a:latin typeface="Times New Roman" pitchFamily="18" charset="0"/>
              </a:rPr>
              <a:t>2</a:t>
            </a:r>
            <a:r>
              <a:rPr lang="en-US" sz="2400" dirty="0">
                <a:latin typeface="Times New Roman" pitchFamily="18" charset="0"/>
              </a:rPr>
              <a:t> + 3x + 2) = 0</a:t>
            </a:r>
          </a:p>
        </p:txBody>
      </p:sp>
      <p:sp>
        <p:nvSpPr>
          <p:cNvPr id="13326" name="Text Box 14"/>
          <p:cNvSpPr txBox="1">
            <a:spLocks noChangeArrowheads="1"/>
          </p:cNvSpPr>
          <p:nvPr/>
        </p:nvSpPr>
        <p:spPr bwMode="auto">
          <a:xfrm>
            <a:off x="228600" y="5177135"/>
            <a:ext cx="3810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smtClean="0">
                <a:latin typeface="Times New Roman" pitchFamily="18" charset="0"/>
                <a:sym typeface="Symbol"/>
              </a:rPr>
              <a:t> </a:t>
            </a:r>
            <a:r>
              <a:rPr lang="en-US" sz="2400" dirty="0" smtClean="0">
                <a:latin typeface="Times New Roman" pitchFamily="18" charset="0"/>
              </a:rPr>
              <a:t>x </a:t>
            </a:r>
            <a:r>
              <a:rPr lang="en-US" sz="2400" dirty="0">
                <a:latin typeface="Times New Roman" pitchFamily="18" charset="0"/>
              </a:rPr>
              <a:t>= 0 </a:t>
            </a:r>
            <a:r>
              <a:rPr lang="en-US" sz="2400" dirty="0" err="1">
                <a:latin typeface="Times New Roman" pitchFamily="18" charset="0"/>
              </a:rPr>
              <a:t>hoặc</a:t>
            </a:r>
            <a:r>
              <a:rPr lang="en-US" sz="2400" dirty="0">
                <a:latin typeface="Times New Roman" pitchFamily="18" charset="0"/>
              </a:rPr>
              <a:t> x</a:t>
            </a:r>
            <a:r>
              <a:rPr lang="en-US" sz="2400" baseline="30000" dirty="0">
                <a:latin typeface="Times New Roman" pitchFamily="18" charset="0"/>
              </a:rPr>
              <a:t>2</a:t>
            </a:r>
            <a:r>
              <a:rPr lang="en-US" sz="2400" dirty="0">
                <a:latin typeface="Times New Roman" pitchFamily="18" charset="0"/>
              </a:rPr>
              <a:t> + 3x + 2 = 0</a:t>
            </a:r>
          </a:p>
        </p:txBody>
      </p:sp>
      <p:sp>
        <p:nvSpPr>
          <p:cNvPr id="13327" name="Text Box 15"/>
          <p:cNvSpPr txBox="1">
            <a:spLocks noChangeArrowheads="1"/>
          </p:cNvSpPr>
          <p:nvPr/>
        </p:nvSpPr>
        <p:spPr bwMode="auto">
          <a:xfrm>
            <a:off x="4800600" y="4957465"/>
            <a:ext cx="13716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smtClean="0">
                <a:latin typeface="Times New Roman" pitchFamily="18" charset="0"/>
              </a:rPr>
              <a:t>x</a:t>
            </a:r>
            <a:r>
              <a:rPr lang="en-US" sz="2400" baseline="-25000" dirty="0">
                <a:latin typeface="Times New Roman" pitchFamily="18" charset="0"/>
              </a:rPr>
              <a:t>1</a:t>
            </a:r>
            <a:r>
              <a:rPr lang="en-US" sz="2400" dirty="0" smtClean="0">
                <a:latin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</a:rPr>
              <a:t>= -</a:t>
            </a:r>
            <a:r>
              <a:rPr lang="en-US" sz="2400" dirty="0" smtClean="0">
                <a:latin typeface="Times New Roman" pitchFamily="18" charset="0"/>
              </a:rPr>
              <a:t>1, </a:t>
            </a:r>
            <a:endParaRPr lang="en-US" sz="2400" dirty="0">
              <a:latin typeface="Times New Roman" pitchFamily="18" charset="0"/>
            </a:endParaRPr>
          </a:p>
        </p:txBody>
      </p:sp>
      <p:sp>
        <p:nvSpPr>
          <p:cNvPr id="13328" name="Text Box 16"/>
          <p:cNvSpPr txBox="1">
            <a:spLocks noChangeArrowheads="1"/>
          </p:cNvSpPr>
          <p:nvPr/>
        </p:nvSpPr>
        <p:spPr bwMode="auto">
          <a:xfrm>
            <a:off x="4191000" y="5493603"/>
            <a:ext cx="50292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err="1">
                <a:latin typeface="Times New Roman" pitchFamily="18" charset="0"/>
              </a:rPr>
              <a:t>Vậy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phương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trình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</a:rPr>
              <a:t>đã</a:t>
            </a:r>
            <a:r>
              <a:rPr lang="en-US" sz="2400" dirty="0" smtClean="0">
                <a:latin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</a:rPr>
              <a:t>cho</a:t>
            </a:r>
            <a:r>
              <a:rPr lang="en-US" sz="2400" dirty="0" smtClean="0">
                <a:latin typeface="Times New Roman" pitchFamily="18" charset="0"/>
              </a:rPr>
              <a:t> có </a:t>
            </a:r>
            <a:r>
              <a:rPr lang="en-US" sz="2400" dirty="0">
                <a:latin typeface="Times New Roman" pitchFamily="18" charset="0"/>
              </a:rPr>
              <a:t>3 </a:t>
            </a:r>
            <a:r>
              <a:rPr lang="en-US" sz="2400" dirty="0" err="1" smtClean="0">
                <a:latin typeface="Times New Roman" pitchFamily="18" charset="0"/>
              </a:rPr>
              <a:t>nghiệm</a:t>
            </a:r>
            <a:r>
              <a:rPr lang="en-US" sz="2400" dirty="0" smtClean="0">
                <a:latin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</a:rPr>
              <a:t>là</a:t>
            </a:r>
            <a:r>
              <a:rPr lang="en-US" sz="2400" dirty="0" smtClean="0">
                <a:latin typeface="Times New Roman" pitchFamily="18" charset="0"/>
              </a:rPr>
              <a:t>: x</a:t>
            </a:r>
            <a:r>
              <a:rPr lang="en-US" sz="2400" baseline="-25000" dirty="0" smtClean="0">
                <a:latin typeface="Times New Roman" pitchFamily="18" charset="0"/>
              </a:rPr>
              <a:t>1</a:t>
            </a:r>
            <a:r>
              <a:rPr lang="en-US" sz="2400" dirty="0" smtClean="0">
                <a:latin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</a:rPr>
              <a:t>= </a:t>
            </a:r>
            <a:r>
              <a:rPr lang="en-US" sz="2400" dirty="0" smtClean="0">
                <a:latin typeface="Times New Roman" pitchFamily="18" charset="0"/>
              </a:rPr>
              <a:t>-1, </a:t>
            </a:r>
            <a:r>
              <a:rPr lang="en-US" sz="2400" dirty="0">
                <a:latin typeface="Times New Roman" pitchFamily="18" charset="0"/>
              </a:rPr>
              <a:t>x</a:t>
            </a:r>
            <a:r>
              <a:rPr lang="en-US" sz="2400" baseline="-25000" dirty="0">
                <a:latin typeface="Times New Roman" pitchFamily="18" charset="0"/>
              </a:rPr>
              <a:t>2</a:t>
            </a:r>
            <a:r>
              <a:rPr lang="en-US" sz="2400" dirty="0">
                <a:latin typeface="Times New Roman" pitchFamily="18" charset="0"/>
              </a:rPr>
              <a:t> = </a:t>
            </a:r>
            <a:r>
              <a:rPr lang="en-US" sz="2400" dirty="0" smtClean="0">
                <a:latin typeface="Times New Roman" pitchFamily="18" charset="0"/>
              </a:rPr>
              <a:t>-2 </a:t>
            </a:r>
            <a:r>
              <a:rPr lang="en-US" sz="2400" dirty="0">
                <a:latin typeface="Times New Roman" pitchFamily="18" charset="0"/>
              </a:rPr>
              <a:t>, </a:t>
            </a:r>
            <a:r>
              <a:rPr lang="en-US" sz="2400" dirty="0" smtClean="0">
                <a:latin typeface="Times New Roman" pitchFamily="18" charset="0"/>
              </a:rPr>
              <a:t>x</a:t>
            </a:r>
            <a:r>
              <a:rPr lang="en-US" sz="2400" baseline="-25000" dirty="0" smtClean="0">
                <a:latin typeface="Times New Roman" pitchFamily="18" charset="0"/>
              </a:rPr>
              <a:t>3</a:t>
            </a:r>
            <a:r>
              <a:rPr lang="en-US" sz="2400" dirty="0" smtClean="0">
                <a:latin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</a:rPr>
              <a:t>= </a:t>
            </a:r>
            <a:r>
              <a:rPr lang="en-US" sz="2400" dirty="0" smtClean="0">
                <a:latin typeface="Times New Roman" pitchFamily="18" charset="0"/>
              </a:rPr>
              <a:t>0</a:t>
            </a:r>
            <a:endParaRPr lang="en-US" sz="2400" dirty="0">
              <a:latin typeface="Times New Roman" pitchFamily="18" charset="0"/>
            </a:endParaRPr>
          </a:p>
        </p:txBody>
      </p:sp>
      <p:sp>
        <p:nvSpPr>
          <p:cNvPr id="13329" name="Text Box 17"/>
          <p:cNvSpPr txBox="1">
            <a:spLocks noChangeArrowheads="1"/>
          </p:cNvSpPr>
          <p:nvPr/>
        </p:nvSpPr>
        <p:spPr bwMode="auto">
          <a:xfrm>
            <a:off x="304800" y="3611245"/>
            <a:ext cx="457200" cy="40011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>
                <a:latin typeface="Times New Roman" pitchFamily="18" charset="0"/>
              </a:rPr>
              <a:t>?3</a:t>
            </a:r>
          </a:p>
        </p:txBody>
      </p:sp>
      <p:sp>
        <p:nvSpPr>
          <p:cNvPr id="13330" name="Text Box 18"/>
          <p:cNvSpPr txBox="1">
            <a:spLocks noChangeArrowheads="1"/>
          </p:cNvSpPr>
          <p:nvPr/>
        </p:nvSpPr>
        <p:spPr bwMode="auto">
          <a:xfrm>
            <a:off x="723900" y="3576935"/>
            <a:ext cx="49911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err="1">
                <a:latin typeface="Times New Roman" pitchFamily="18" charset="0"/>
              </a:rPr>
              <a:t>Giải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phương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trình</a:t>
            </a:r>
            <a:r>
              <a:rPr lang="en-US" sz="2400" dirty="0" smtClean="0">
                <a:latin typeface="Times New Roman" pitchFamily="18" charset="0"/>
              </a:rPr>
              <a:t>: x</a:t>
            </a:r>
            <a:r>
              <a:rPr lang="en-US" sz="2400" baseline="30000" dirty="0" smtClean="0">
                <a:latin typeface="Times New Roman" pitchFamily="18" charset="0"/>
              </a:rPr>
              <a:t>3 </a:t>
            </a:r>
            <a:r>
              <a:rPr lang="en-US" sz="2400" dirty="0">
                <a:latin typeface="Times New Roman" pitchFamily="18" charset="0"/>
              </a:rPr>
              <a:t>+ 3x</a:t>
            </a:r>
            <a:r>
              <a:rPr lang="en-US" sz="2400" baseline="30000" dirty="0">
                <a:latin typeface="Times New Roman" pitchFamily="18" charset="0"/>
              </a:rPr>
              <a:t>2</a:t>
            </a:r>
            <a:r>
              <a:rPr lang="en-US" sz="2400" dirty="0">
                <a:latin typeface="Times New Roman" pitchFamily="18" charset="0"/>
              </a:rPr>
              <a:t> + 2x = 0</a:t>
            </a:r>
          </a:p>
        </p:txBody>
      </p:sp>
      <p:sp>
        <p:nvSpPr>
          <p:cNvPr id="13332" name="Text Box 20"/>
          <p:cNvSpPr txBox="1">
            <a:spLocks noChangeArrowheads="1"/>
          </p:cNvSpPr>
          <p:nvPr/>
        </p:nvSpPr>
        <p:spPr bwMode="auto">
          <a:xfrm>
            <a:off x="304800" y="1524000"/>
            <a:ext cx="8534400" cy="461665"/>
          </a:xfrm>
          <a:prstGeom prst="rect">
            <a:avLst/>
          </a:prstGeom>
          <a:ln/>
          <a:ex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 dirty="0" smtClean="0">
                <a:latin typeface="Times New Roman" pitchFamily="18" charset="0"/>
              </a:rPr>
              <a:t>a) </a:t>
            </a:r>
            <a:r>
              <a:rPr lang="en-US" sz="2400" b="1" dirty="0" err="1" smtClean="0">
                <a:latin typeface="Times New Roman" pitchFamily="18" charset="0"/>
              </a:rPr>
              <a:t>Định</a:t>
            </a:r>
            <a:r>
              <a:rPr lang="en-US" sz="2400" b="1" dirty="0" smtClean="0">
                <a:latin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</a:rPr>
              <a:t>nghĩa</a:t>
            </a:r>
            <a:r>
              <a:rPr lang="en-US" sz="2400" dirty="0" smtClean="0">
                <a:latin typeface="Times New Roman" pitchFamily="18" charset="0"/>
              </a:rPr>
              <a:t>: </a:t>
            </a:r>
            <a:r>
              <a:rPr lang="en-US" sz="2400" dirty="0" err="1" smtClean="0">
                <a:latin typeface="Times New Roman" pitchFamily="18" charset="0"/>
              </a:rPr>
              <a:t>Phương</a:t>
            </a:r>
            <a:r>
              <a:rPr lang="en-US" sz="2400" dirty="0" smtClean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trình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tích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có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dạng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</a:rPr>
              <a:t>A(x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</a:rPr>
              <a:t>).B(x). … . C(x) 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</a:rPr>
              <a:t>= 0</a:t>
            </a:r>
            <a:r>
              <a:rPr lang="en-US" sz="2400" dirty="0">
                <a:latin typeface="Times New Roman" pitchFamily="18" charset="0"/>
              </a:rPr>
              <a:t> </a:t>
            </a:r>
          </a:p>
        </p:txBody>
      </p:sp>
      <p:sp>
        <p:nvSpPr>
          <p:cNvPr id="13333" name="Text Box 21"/>
          <p:cNvSpPr txBox="1">
            <a:spLocks noChangeArrowheads="1"/>
          </p:cNvSpPr>
          <p:nvPr/>
        </p:nvSpPr>
        <p:spPr bwMode="auto">
          <a:xfrm>
            <a:off x="304800" y="1981200"/>
            <a:ext cx="8534400" cy="1569660"/>
          </a:xfrm>
          <a:prstGeom prst="rect">
            <a:avLst/>
          </a:prstGeom>
          <a:ln/>
          <a:ex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 dirty="0" smtClean="0">
                <a:latin typeface="Times New Roman" pitchFamily="18" charset="0"/>
              </a:rPr>
              <a:t>b) </a:t>
            </a:r>
            <a:r>
              <a:rPr lang="en-US" sz="2400" b="1" dirty="0" err="1" smtClean="0">
                <a:latin typeface="Times New Roman" pitchFamily="18" charset="0"/>
              </a:rPr>
              <a:t>Cách</a:t>
            </a:r>
            <a:r>
              <a:rPr lang="en-US" sz="2400" b="1" dirty="0" smtClean="0">
                <a:latin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</a:rPr>
              <a:t>giải</a:t>
            </a:r>
            <a:r>
              <a:rPr lang="en-US" sz="2400" dirty="0" smtClean="0">
                <a:latin typeface="Times New Roman" pitchFamily="18" charset="0"/>
              </a:rPr>
              <a:t>: </a:t>
            </a:r>
          </a:p>
          <a:p>
            <a:pPr eaLnBrk="1" hangingPunct="1">
              <a:spcBef>
                <a:spcPct val="50000"/>
              </a:spcBef>
            </a:pPr>
            <a:r>
              <a:rPr lang="en-US" sz="2400" dirty="0" smtClean="0">
                <a:latin typeface="Times New Roman" pitchFamily="18" charset="0"/>
              </a:rPr>
              <a:t>	A(x).B(x). … .C(x) </a:t>
            </a:r>
            <a:r>
              <a:rPr lang="en-US" sz="2400" dirty="0">
                <a:latin typeface="Times New Roman" pitchFamily="18" charset="0"/>
              </a:rPr>
              <a:t>= 0 </a:t>
            </a:r>
          </a:p>
          <a:p>
            <a:pPr eaLnBrk="1" hangingPunct="1">
              <a:spcBef>
                <a:spcPct val="50000"/>
              </a:spcBef>
            </a:pPr>
            <a:r>
              <a:rPr lang="en-US" sz="2400" dirty="0" smtClean="0">
                <a:latin typeface="Times New Roman" pitchFamily="18" charset="0"/>
                <a:sym typeface="Symbol"/>
              </a:rPr>
              <a:t></a:t>
            </a:r>
            <a:r>
              <a:rPr lang="en-US" sz="2400" dirty="0" smtClean="0">
                <a:latin typeface="Times New Roman" pitchFamily="18" charset="0"/>
                <a:sym typeface="Wingdings" pitchFamily="2" charset="2"/>
              </a:rPr>
              <a:t> 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sym typeface="Wingdings" pitchFamily="2" charset="2"/>
              </a:rPr>
              <a:t>A(x) = 0</a:t>
            </a:r>
            <a:r>
              <a:rPr lang="en-US" sz="2400" dirty="0">
                <a:latin typeface="Times New Roman" pitchFamily="18" charset="0"/>
                <a:sym typeface="Wingdings" pitchFamily="2" charset="2"/>
              </a:rPr>
              <a:t> </a:t>
            </a:r>
            <a:r>
              <a:rPr lang="en-US" sz="2400" dirty="0" err="1">
                <a:latin typeface="Times New Roman" pitchFamily="18" charset="0"/>
                <a:sym typeface="Wingdings" pitchFamily="2" charset="2"/>
              </a:rPr>
              <a:t>hoặc</a:t>
            </a:r>
            <a:r>
              <a:rPr lang="en-US" sz="2400" dirty="0">
                <a:latin typeface="Times New Roman" pitchFamily="18" charset="0"/>
                <a:sym typeface="Wingdings" pitchFamily="2" charset="2"/>
              </a:rPr>
              <a:t> 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sym typeface="Wingdings" pitchFamily="2" charset="2"/>
              </a:rPr>
              <a:t>B(x) = 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sym typeface="Wingdings" pitchFamily="2" charset="2"/>
              </a:rPr>
              <a:t>0 </a:t>
            </a:r>
            <a:r>
              <a:rPr lang="en-US" sz="2400" dirty="0" smtClean="0">
                <a:latin typeface="Times New Roman" pitchFamily="18" charset="0"/>
                <a:sym typeface="Wingdings" pitchFamily="2" charset="2"/>
              </a:rPr>
              <a:t>… </a:t>
            </a:r>
            <a:r>
              <a:rPr lang="en-US" sz="2400" dirty="0" err="1" smtClean="0">
                <a:latin typeface="Times New Roman" pitchFamily="18" charset="0"/>
                <a:sym typeface="Wingdings" pitchFamily="2" charset="2"/>
              </a:rPr>
              <a:t>hoặc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sym typeface="Wingdings" pitchFamily="2" charset="2"/>
              </a:rPr>
              <a:t> C(x) = 0</a:t>
            </a:r>
            <a:r>
              <a:rPr lang="en-US" sz="2400" dirty="0" smtClean="0">
                <a:latin typeface="Times New Roman" pitchFamily="18" charset="0"/>
              </a:rPr>
              <a:t> </a:t>
            </a:r>
            <a:endParaRPr lang="en-US" sz="2400" dirty="0">
              <a:latin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08867" y="5569803"/>
            <a:ext cx="2996333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8925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* x</a:t>
            </a:r>
            <a:r>
              <a:rPr lang="en-US" sz="24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+ 3x + 2 =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0 (*)</a:t>
            </a:r>
          </a:p>
          <a:p>
            <a:pPr marL="288925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 = 1; b = 3; c = 2</a:t>
            </a:r>
          </a:p>
        </p:txBody>
      </p:sp>
      <p:sp>
        <p:nvSpPr>
          <p:cNvPr id="5" name="Rectangle 4"/>
          <p:cNvSpPr/>
          <p:nvPr/>
        </p:nvSpPr>
        <p:spPr>
          <a:xfrm>
            <a:off x="4191000" y="4495800"/>
            <a:ext cx="472437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nên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(*)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nghiệm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15483565"/>
              </p:ext>
            </p:extLst>
          </p:nvPr>
        </p:nvGraphicFramePr>
        <p:xfrm>
          <a:off x="5879052" y="4861220"/>
          <a:ext cx="2106708" cy="736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31" name="Equation" r:id="rId4" imgW="1307880" imgH="457200" progId="Equation.DSMT4">
                  <p:embed/>
                </p:oleObj>
              </mc:Choice>
              <mc:Fallback>
                <p:oleObj name="Equation" r:id="rId4" imgW="1307880" imgH="457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879052" y="4861220"/>
                        <a:ext cx="2106708" cy="7363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/>
          <p:cNvSpPr/>
          <p:nvPr/>
        </p:nvSpPr>
        <p:spPr>
          <a:xfrm>
            <a:off x="4191000" y="4110335"/>
            <a:ext cx="398153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Ta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: a – b + c = 1 – 3 + 2 = 0</a:t>
            </a:r>
          </a:p>
        </p:txBody>
      </p:sp>
    </p:spTree>
    <p:extLst>
      <p:ext uri="{BB962C8B-B14F-4D97-AF65-F5344CB8AC3E}">
        <p14:creationId xmlns:p14="http://schemas.microsoft.com/office/powerpoint/2010/main" val="23353005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3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3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13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33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33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33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33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33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33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33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33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33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6" dur="80"/>
                                        <p:tgtEl>
                                          <p:spTgt spid="133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7" dur="80"/>
                                        <p:tgtEl>
                                          <p:spTgt spid="133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80"/>
                                        <p:tgtEl>
                                          <p:spTgt spid="133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3" dur="80"/>
                                        <p:tgtEl>
                                          <p:spTgt spid="133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4" dur="80"/>
                                        <p:tgtEl>
                                          <p:spTgt spid="133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" dur="80"/>
                                        <p:tgtEl>
                                          <p:spTgt spid="133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0" dur="20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13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500"/>
                                        <p:tgtEl>
                                          <p:spTgt spid="13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/>
      <p:bldP spid="13316" grpId="0" animBg="1"/>
      <p:bldP spid="13323" grpId="0"/>
      <p:bldP spid="13324" grpId="0"/>
      <p:bldP spid="13325" grpId="0"/>
      <p:bldP spid="13326" grpId="0"/>
      <p:bldP spid="13327" grpId="0"/>
      <p:bldP spid="13328" grpId="0"/>
      <p:bldP spid="13329" grpId="0" animBg="1"/>
      <p:bldP spid="13330" grpId="0"/>
      <p:bldP spid="13332" grpId="0" animBg="1"/>
      <p:bldP spid="13333" grpId="0" animBg="1"/>
      <p:bldP spid="5" grpId="0"/>
      <p:bldP spid="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473</TotalTime>
  <Words>1281</Words>
  <Application>Microsoft Office PowerPoint</Application>
  <PresentationFormat>On-screen Show (4:3)</PresentationFormat>
  <Paragraphs>171</Paragraphs>
  <Slides>12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2" baseType="lpstr">
      <vt:lpstr>.VnTimeH</vt:lpstr>
      <vt:lpstr>Arial</vt:lpstr>
      <vt:lpstr>Arial Black</vt:lpstr>
      <vt:lpstr>Calibri</vt:lpstr>
      <vt:lpstr>Symbol</vt:lpstr>
      <vt:lpstr>Tahoma</vt:lpstr>
      <vt:lpstr>Times New Roman</vt:lpstr>
      <vt:lpstr>Wingdings</vt:lpstr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BinhKhe</dc:creator>
  <cp:lastModifiedBy>Admin</cp:lastModifiedBy>
  <cp:revision>64</cp:revision>
  <dcterms:created xsi:type="dcterms:W3CDTF">2019-03-20T06:58:14Z</dcterms:created>
  <dcterms:modified xsi:type="dcterms:W3CDTF">2019-03-31T15:21:11Z</dcterms:modified>
</cp:coreProperties>
</file>